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Gotham" panose="020B0604020202020204" charset="0"/>
      <p:regular r:id="rId19"/>
    </p:embeddedFont>
    <p:embeddedFont>
      <p:font typeface="Gotham Bold" panose="020B0604020202020204" charset="0"/>
      <p:regular r:id="rId20"/>
      <p:bold r:id="rId21"/>
    </p:embeddedFont>
    <p:embeddedFont>
      <p:font typeface="League Spartan" panose="020B0604020202020204" charset="0"/>
      <p:regular r:id="rId22"/>
      <p:bold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Bold" panose="020B080603050402020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 autoAdjust="0"/>
    <p:restoredTop sz="94599" autoAdjust="0"/>
  </p:normalViewPr>
  <p:slideViewPr>
    <p:cSldViewPr>
      <p:cViewPr varScale="1">
        <p:scale>
          <a:sx n="70" d="100"/>
          <a:sy n="70" d="100"/>
        </p:scale>
        <p:origin x="5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1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128717" y="5108938"/>
            <a:ext cx="1676851" cy="69123"/>
            <a:chOff x="0" y="0"/>
            <a:chExt cx="441640" cy="182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1640" cy="18205"/>
            </a:xfrm>
            <a:custGeom>
              <a:avLst/>
              <a:gdLst/>
              <a:ahLst/>
              <a:cxnLst/>
              <a:rect l="l" t="t" r="r" b="b"/>
              <a:pathLst>
                <a:path w="441640" h="18205">
                  <a:moveTo>
                    <a:pt x="0" y="0"/>
                  </a:moveTo>
                  <a:lnTo>
                    <a:pt x="441640" y="0"/>
                  </a:lnTo>
                  <a:lnTo>
                    <a:pt x="441640" y="18205"/>
                  </a:lnTo>
                  <a:lnTo>
                    <a:pt x="0" y="18205"/>
                  </a:lnTo>
                  <a:close/>
                </a:path>
              </a:pathLst>
            </a:custGeom>
            <a:solidFill>
              <a:srgbClr val="F7E7D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1640" cy="563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283550" y="3492630"/>
            <a:ext cx="4580499" cy="2996410"/>
          </a:xfrm>
          <a:custGeom>
            <a:avLst/>
            <a:gdLst/>
            <a:ahLst/>
            <a:cxnLst/>
            <a:rect l="l" t="t" r="r" b="b"/>
            <a:pathLst>
              <a:path w="4580499" h="2996410">
                <a:moveTo>
                  <a:pt x="0" y="0"/>
                </a:moveTo>
                <a:lnTo>
                  <a:pt x="4580499" y="0"/>
                </a:lnTo>
                <a:lnTo>
                  <a:pt x="4580499" y="2996410"/>
                </a:lnTo>
                <a:lnTo>
                  <a:pt x="0" y="29964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2" t="-7006" r="-13534" b="-536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38248" y="3309558"/>
            <a:ext cx="9530978" cy="3858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8"/>
              </a:lnSpc>
            </a:pPr>
            <a:r>
              <a:rPr lang="en-US" sz="7882" spc="-39">
                <a:solidFill>
                  <a:srgbClr val="F7E7D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RGPD</a:t>
            </a:r>
          </a:p>
          <a:p>
            <a:pPr algn="l">
              <a:lnSpc>
                <a:spcPts val="7488"/>
              </a:lnSpc>
            </a:pPr>
            <a:endParaRPr lang="en-US" sz="7882" spc="-39">
              <a:solidFill>
                <a:srgbClr val="F7E7D7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l">
              <a:lnSpc>
                <a:spcPts val="7488"/>
              </a:lnSpc>
            </a:pPr>
            <a:r>
              <a:rPr lang="en-US" sz="7882" spc="-39">
                <a:solidFill>
                  <a:srgbClr val="F7E7D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Protection des données sensibles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772525" cy="1312616"/>
            <a:chOff x="0" y="0"/>
            <a:chExt cx="2310459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0459" cy="345710"/>
            </a:xfrm>
            <a:custGeom>
              <a:avLst/>
              <a:gdLst/>
              <a:ahLst/>
              <a:cxnLst/>
              <a:rect l="l" t="t" r="r" b="b"/>
              <a:pathLst>
                <a:path w="2310459" h="345710">
                  <a:moveTo>
                    <a:pt x="0" y="0"/>
                  </a:moveTo>
                  <a:lnTo>
                    <a:pt x="2310459" y="0"/>
                  </a:lnTo>
                  <a:lnTo>
                    <a:pt x="2310459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0459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763000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12292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58024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31866" y="2054860"/>
            <a:ext cx="11773085" cy="7989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9"/>
              </a:lnSpc>
            </a:pP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Orientations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sexu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le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</a:t>
            </a:r>
            <a:r>
              <a:rPr lang="en-US" sz="2299" u="none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= d</a:t>
            </a:r>
            <a:r>
              <a:rPr lang="en-US" sz="2299" u="none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on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n</a:t>
            </a:r>
            <a:r>
              <a:rPr lang="en-US" sz="2299" u="none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ée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</a:t>
            </a:r>
            <a:r>
              <a:rPr lang="en-US" sz="2299" u="none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n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ibles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: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Leur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traitement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est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interdit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sauf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exceptions (art. 9 RGPD).</a:t>
            </a:r>
          </a:p>
          <a:p>
            <a:pPr algn="l">
              <a:lnSpc>
                <a:spcPts val="3679"/>
              </a:lnSpc>
            </a:pP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679"/>
              </a:lnSpc>
            </a:pP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Nécessité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base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légale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solide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(ex.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consentement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expl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ici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te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nt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é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ê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t</a:t>
            </a:r>
            <a:r>
              <a:rPr lang="en-US" sz="2299" u="none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public, obligations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légales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défens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</a:t>
            </a:r>
            <a:r>
              <a:rPr lang="en-US" sz="2299" u="none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</a:t>
            </a:r>
            <a:r>
              <a:rPr lang="en-US" sz="2299" u="none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roits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).</a:t>
            </a:r>
          </a:p>
          <a:p>
            <a:pPr algn="l">
              <a:lnSpc>
                <a:spcPts val="3679"/>
              </a:lnSpc>
            </a:pP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CNIL &amp;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autres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autorités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: position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stricte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sur la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collecte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des données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liées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à la vie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sexuelle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/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sentimentale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exigeant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un haut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niveau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justification.</a:t>
            </a:r>
          </a:p>
          <a:p>
            <a:pPr algn="l">
              <a:lnSpc>
                <a:spcPts val="3679"/>
              </a:lnSpc>
            </a:pP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679"/>
              </a:lnSpc>
            </a:pP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Obligation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d’informer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les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personnes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concernées</a:t>
            </a: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679"/>
              </a:lnSpc>
            </a:pP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679"/>
              </a:lnSpc>
            </a:pP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Le</a:t>
            </a:r>
            <a:r>
              <a:rPr lang="en-US" sz="2299" u="none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 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mployeurs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associations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ou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plateformes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oi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ve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n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t</a:t>
            </a:r>
            <a:r>
              <a:rPr lang="en-US" sz="2299" u="none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êt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re</a:t>
            </a:r>
            <a:r>
              <a:rPr lang="en-US" sz="2299" u="none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rti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u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èreme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n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vi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gilant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</a:t>
            </a:r>
          </a:p>
          <a:p>
            <a:pPr algn="l">
              <a:lnSpc>
                <a:spcPts val="3679"/>
              </a:lnSpc>
            </a:pP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96569" lvl="1" indent="-248284" algn="l">
              <a:lnSpc>
                <a:spcPts val="3679"/>
              </a:lnSpc>
              <a:buFont typeface="Arial"/>
              <a:buChar char="•"/>
            </a:pP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Informer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clairement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la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personne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la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finalité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du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traitement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(ex.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statistiques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diversité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soutien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aux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employés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LGBTQIA+, services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spécialisés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).</a:t>
            </a:r>
          </a:p>
          <a:p>
            <a:pPr marL="496569" lvl="1" indent="-248284" algn="l">
              <a:lnSpc>
                <a:spcPts val="3679"/>
              </a:lnSpc>
              <a:buFont typeface="Arial"/>
              <a:buChar char="•"/>
            </a:pP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Attention au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risque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pression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implicite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(ex.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salarié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ou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artiste ).</a:t>
            </a:r>
          </a:p>
          <a:p>
            <a:pPr algn="l">
              <a:lnSpc>
                <a:spcPts val="3360"/>
              </a:lnSpc>
            </a:pP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694993" y="2214390"/>
            <a:ext cx="274561" cy="27456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71264" y="57150"/>
            <a:ext cx="7232822" cy="1162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1"/>
              </a:lnSpc>
            </a:pPr>
            <a:r>
              <a:rPr lang="en-US" sz="3899" b="1" spc="-7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Orientation sexuelles</a:t>
            </a:r>
          </a:p>
          <a:p>
            <a:pPr algn="l">
              <a:lnSpc>
                <a:spcPts val="4601"/>
              </a:lnSpc>
            </a:pPr>
            <a:r>
              <a:rPr lang="en-US" sz="3899" b="1" spc="-7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Données sensibles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71264" y="3574571"/>
            <a:ext cx="274561" cy="27456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94993" y="5986857"/>
            <a:ext cx="274561" cy="27456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94993" y="6866450"/>
            <a:ext cx="274561" cy="27456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3004950" y="3158811"/>
            <a:ext cx="4972575" cy="3432489"/>
          </a:xfrm>
          <a:custGeom>
            <a:avLst/>
            <a:gdLst/>
            <a:ahLst/>
            <a:cxnLst/>
            <a:rect l="l" t="t" r="r" b="b"/>
            <a:pathLst>
              <a:path w="5266324" h="3508689">
                <a:moveTo>
                  <a:pt x="0" y="0"/>
                </a:moveTo>
                <a:lnTo>
                  <a:pt x="5266324" y="0"/>
                </a:lnTo>
                <a:lnTo>
                  <a:pt x="5266324" y="3508688"/>
                </a:lnTo>
                <a:lnTo>
                  <a:pt x="0" y="35086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772525" cy="1312616"/>
            <a:chOff x="0" y="0"/>
            <a:chExt cx="2310459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0459" cy="345710"/>
            </a:xfrm>
            <a:custGeom>
              <a:avLst/>
              <a:gdLst/>
              <a:ahLst/>
              <a:cxnLst/>
              <a:rect l="l" t="t" r="r" b="b"/>
              <a:pathLst>
                <a:path w="2310459" h="345710">
                  <a:moveTo>
                    <a:pt x="0" y="0"/>
                  </a:moveTo>
                  <a:lnTo>
                    <a:pt x="2310459" y="0"/>
                  </a:lnTo>
                  <a:lnTo>
                    <a:pt x="2310459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0459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763000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12292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58024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668471" y="5542558"/>
            <a:ext cx="7103144" cy="4028293"/>
          </a:xfrm>
          <a:custGeom>
            <a:avLst/>
            <a:gdLst/>
            <a:ahLst/>
            <a:cxnLst/>
            <a:rect l="l" t="t" r="r" b="b"/>
            <a:pathLst>
              <a:path w="7103144" h="4028293">
                <a:moveTo>
                  <a:pt x="0" y="0"/>
                </a:moveTo>
                <a:lnTo>
                  <a:pt x="7103143" y="0"/>
                </a:lnTo>
                <a:lnTo>
                  <a:pt x="7103143" y="4028293"/>
                </a:lnTo>
                <a:lnTo>
                  <a:pt x="0" y="40282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267263" y="9756873"/>
            <a:ext cx="4710263" cy="2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57"/>
              </a:lnSpc>
            </a:pPr>
            <a:r>
              <a:rPr lang="en-US" sz="1309" b="1" spc="12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57775" y="2054860"/>
            <a:ext cx="15819193" cy="3244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9" lvl="1" indent="-248284" algn="l">
              <a:lnSpc>
                <a:spcPts val="3679"/>
              </a:lnSpc>
              <a:buFont typeface="Arial"/>
              <a:buChar char="•"/>
            </a:pP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Atteinte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à la vie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privée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et possibles discriminations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si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divulgation.</a:t>
            </a:r>
          </a:p>
          <a:p>
            <a:pPr marL="496569" lvl="1" indent="-248284" algn="l">
              <a:lnSpc>
                <a:spcPts val="3679"/>
              </a:lnSpc>
              <a:buFont typeface="Arial"/>
              <a:buChar char="•"/>
            </a:pP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Risque de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stigmatisation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(par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inadvertance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ou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fuite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données).</a:t>
            </a:r>
          </a:p>
          <a:p>
            <a:pPr marL="496569" lvl="1" indent="-248284" algn="l">
              <a:lnSpc>
                <a:spcPts val="3679"/>
              </a:lnSpc>
              <a:buFont typeface="Arial"/>
              <a:buChar char="•"/>
            </a:pP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Profilage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non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désiré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par des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algorithmes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(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publicités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ciblées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recommandations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).</a:t>
            </a:r>
          </a:p>
          <a:p>
            <a:pPr marL="496569" lvl="1" indent="-248284" algn="l">
              <a:lnSpc>
                <a:spcPts val="3679"/>
              </a:lnSpc>
              <a:buFont typeface="Arial"/>
              <a:buChar char="•"/>
            </a:pP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Violences physiques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ou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en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ligne</a:t>
            </a: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96569" lvl="1" indent="-248284" algn="l">
              <a:lnSpc>
                <a:spcPts val="3679"/>
              </a:lnSpc>
              <a:buFont typeface="Arial"/>
              <a:buChar char="•"/>
            </a:pP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Conflits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culturels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ou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juridiques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dans les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contextes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internationaux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(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certains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pays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criminalisent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encore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certaines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orientations).</a:t>
            </a:r>
          </a:p>
          <a:p>
            <a:pPr algn="l">
              <a:lnSpc>
                <a:spcPts val="3360"/>
              </a:lnSpc>
            </a:pP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4993" y="378079"/>
            <a:ext cx="7232822" cy="58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1"/>
              </a:lnSpc>
            </a:pPr>
            <a:r>
              <a:rPr lang="en-US" sz="3899" b="1" spc="-7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Risques à anticiper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772525" cy="1312616"/>
            <a:chOff x="0" y="0"/>
            <a:chExt cx="2310459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0459" cy="345710"/>
            </a:xfrm>
            <a:custGeom>
              <a:avLst/>
              <a:gdLst/>
              <a:ahLst/>
              <a:cxnLst/>
              <a:rect l="l" t="t" r="r" b="b"/>
              <a:pathLst>
                <a:path w="2310459" h="345710">
                  <a:moveTo>
                    <a:pt x="0" y="0"/>
                  </a:moveTo>
                  <a:lnTo>
                    <a:pt x="2310459" y="0"/>
                  </a:lnTo>
                  <a:lnTo>
                    <a:pt x="2310459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0459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763000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12292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58024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730287" y="2812668"/>
            <a:ext cx="5266324" cy="3508689"/>
          </a:xfrm>
          <a:custGeom>
            <a:avLst/>
            <a:gdLst/>
            <a:ahLst/>
            <a:cxnLst/>
            <a:rect l="l" t="t" r="r" b="b"/>
            <a:pathLst>
              <a:path w="5266324" h="3508689">
                <a:moveTo>
                  <a:pt x="0" y="0"/>
                </a:moveTo>
                <a:lnTo>
                  <a:pt x="5266324" y="0"/>
                </a:lnTo>
                <a:lnTo>
                  <a:pt x="5266324" y="3508689"/>
                </a:lnTo>
                <a:lnTo>
                  <a:pt x="0" y="35086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70" b="-2170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37914" y="1529714"/>
            <a:ext cx="11773085" cy="422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9"/>
              </a:lnSpc>
            </a:pPr>
            <a:r>
              <a:rPr lang="en-US" sz="2599" b="1" spc="23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Quand peut-on invoquer l’intérêt public ?</a:t>
            </a:r>
          </a:p>
          <a:p>
            <a:pPr marL="431799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 spc="17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Base légale nationale ou européenne : le traitement doit être autorisé par une loi (ex. lois de santé publique, obligations de statistiques nationales).</a:t>
            </a:r>
          </a:p>
          <a:p>
            <a:pPr marL="431799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 spc="17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Finalité d’intérêt général : protection sociale, santé publique, lutte contre les discriminations, recherche scientifique ou historique.</a:t>
            </a:r>
          </a:p>
          <a:p>
            <a:pPr marL="431799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 spc="17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Proportionnalité : le traitement doit être nécessaire et adéquat par rapport à l’objectif visé.</a:t>
            </a:r>
          </a:p>
          <a:p>
            <a:pPr marL="431799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 spc="17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Garanties appropriées : anonymisation, sécurité, minimisation, droits renforcés pour les personnes concernées.</a:t>
            </a:r>
          </a:p>
          <a:p>
            <a:pPr algn="l">
              <a:lnSpc>
                <a:spcPts val="4159"/>
              </a:lnSpc>
            </a:pPr>
            <a:endParaRPr lang="en-US" sz="1999" spc="17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71264" y="473329"/>
            <a:ext cx="7232822" cy="58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1"/>
              </a:lnSpc>
            </a:pPr>
            <a:r>
              <a:rPr lang="en-US" sz="3899" b="1" spc="-7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Intérêt public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7914" y="5624190"/>
            <a:ext cx="11773085" cy="4287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9"/>
              </a:lnSpc>
            </a:pPr>
            <a:r>
              <a:rPr lang="en-US" sz="2599" b="1" spc="23" dirty="0" err="1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Exemples</a:t>
            </a:r>
            <a:r>
              <a:rPr lang="en-US" sz="2599" b="1" spc="23" dirty="0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2599" b="1" spc="23" dirty="0" err="1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d’applications</a:t>
            </a:r>
            <a:r>
              <a:rPr lang="en-US" sz="2599" b="1" spc="23" dirty="0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 pour les orientations </a:t>
            </a:r>
            <a:r>
              <a:rPr lang="en-US" sz="2599" b="1" spc="23" dirty="0" err="1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sexuelles</a:t>
            </a:r>
            <a:endParaRPr lang="en-US" sz="2599" b="1" spc="23" dirty="0">
              <a:solidFill>
                <a:srgbClr val="002250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marL="431799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Statistiques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officielles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: un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organisme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public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peut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si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la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loi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l’y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autorise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collecter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des données sur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l’orientation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sexuelle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pour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mesurer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les discriminations (ex.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observatoires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l’égalité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).</a:t>
            </a:r>
          </a:p>
          <a:p>
            <a:pPr marL="431799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Recherche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scientifique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: études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universitaires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sur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l’inclusion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avec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encadrement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par un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comité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d’éthique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et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anonymisation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stricte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</a:t>
            </a:r>
          </a:p>
          <a:p>
            <a:pPr marL="431799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Programmes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publics : actions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contre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la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haine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anti-LGBTQIA+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si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prévues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par un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texte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999" spc="17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légal</a:t>
            </a:r>
            <a:r>
              <a:rPr lang="en-US" sz="1999" spc="17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</a:t>
            </a:r>
          </a:p>
          <a:p>
            <a:pPr algn="l">
              <a:lnSpc>
                <a:spcPts val="3199"/>
              </a:lnSpc>
            </a:pPr>
            <a:endParaRPr lang="en-US" sz="1999" spc="17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4159"/>
              </a:lnSpc>
            </a:pPr>
            <a:endParaRPr lang="en-US" sz="1999" spc="17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772525" cy="1312616"/>
            <a:chOff x="0" y="0"/>
            <a:chExt cx="2310459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0459" cy="345710"/>
            </a:xfrm>
            <a:custGeom>
              <a:avLst/>
              <a:gdLst/>
              <a:ahLst/>
              <a:cxnLst/>
              <a:rect l="l" t="t" r="r" b="b"/>
              <a:pathLst>
                <a:path w="2310459" h="345710">
                  <a:moveTo>
                    <a:pt x="0" y="0"/>
                  </a:moveTo>
                  <a:lnTo>
                    <a:pt x="2310459" y="0"/>
                  </a:lnTo>
                  <a:lnTo>
                    <a:pt x="2310459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0459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763000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12292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58024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878080" y="3257210"/>
            <a:ext cx="6096902" cy="5737789"/>
            <a:chOff x="0" y="0"/>
            <a:chExt cx="863671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63671" cy="812800"/>
            </a:xfrm>
            <a:custGeom>
              <a:avLst/>
              <a:gdLst/>
              <a:ahLst/>
              <a:cxnLst/>
              <a:rect l="l" t="t" r="r" b="b"/>
              <a:pathLst>
                <a:path w="863671" h="812800">
                  <a:moveTo>
                    <a:pt x="431836" y="0"/>
                  </a:moveTo>
                  <a:cubicBezTo>
                    <a:pt x="193339" y="0"/>
                    <a:pt x="0" y="181951"/>
                    <a:pt x="0" y="406400"/>
                  </a:cubicBezTo>
                  <a:cubicBezTo>
                    <a:pt x="0" y="630849"/>
                    <a:pt x="193339" y="812800"/>
                    <a:pt x="431836" y="812800"/>
                  </a:cubicBezTo>
                  <a:cubicBezTo>
                    <a:pt x="670332" y="812800"/>
                    <a:pt x="863671" y="630849"/>
                    <a:pt x="863671" y="406400"/>
                  </a:cubicBezTo>
                  <a:cubicBezTo>
                    <a:pt x="863671" y="181951"/>
                    <a:pt x="670332" y="0"/>
                    <a:pt x="431836" y="0"/>
                  </a:cubicBez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80969" y="38100"/>
              <a:ext cx="701733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400" b="1" u="sng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Oui</a:t>
              </a:r>
              <a:r>
                <a:rPr lang="en-US" sz="2400" u="sng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à l’intérêt public quand il y a une base légale explicite et un objectif collectif clair.</a:t>
              </a:r>
            </a:p>
            <a:p>
              <a:pPr algn="ctr">
                <a:lnSpc>
                  <a:spcPts val="3359"/>
                </a:lnSpc>
              </a:pPr>
              <a:endPara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ts val="3359"/>
                </a:lnSpc>
              </a:pPr>
              <a:r>
                <a:rPr lang="en-US" sz="2400" b="1" u="sng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Non</a:t>
              </a:r>
              <a:r>
                <a:rPr lang="en-US" sz="2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si c’est une organisation privée sans texte qui l’autorise (</a:t>
              </a:r>
              <a:r>
                <a:rPr lang="en-US" sz="24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même si l’objectif est louable</a:t>
              </a:r>
              <a:r>
                <a:rPr lang="en-US" sz="2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).</a:t>
              </a:r>
            </a:p>
            <a:p>
              <a:pPr algn="ctr">
                <a:lnSpc>
                  <a:spcPts val="2659"/>
                </a:lnSpc>
              </a:pPr>
              <a:endPara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71264" y="473329"/>
            <a:ext cx="7232822" cy="58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1"/>
              </a:lnSpc>
            </a:pPr>
            <a:r>
              <a:rPr lang="en-US" sz="3899" b="1" spc="-7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Intérêt public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1264" y="1897535"/>
            <a:ext cx="11773085" cy="191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2400" spc="2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Une entreprise privée ne peut pas invoquer l’intérêt public pour justifier la collecte de ces données. Elle devra passer par le consentement explicite ou bien utiliser des méthodes anonymes.</a:t>
            </a:r>
          </a:p>
          <a:p>
            <a:pPr algn="l">
              <a:lnSpc>
                <a:spcPts val="3839"/>
              </a:lnSpc>
            </a:pPr>
            <a:endParaRPr lang="en-US" sz="2400" spc="21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71264" y="4652165"/>
            <a:ext cx="10740091" cy="3850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840"/>
              </a:lnSpc>
              <a:buFont typeface="Arial"/>
              <a:buChar char="•"/>
            </a:pP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CNIL (France) </a:t>
            </a:r>
            <a:r>
              <a:rPr lang="en-US" sz="2400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rappelle</a:t>
            </a: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400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régulièrement</a:t>
            </a: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400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que</a:t>
            </a: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400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l’intérêt</a:t>
            </a: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public doit </a:t>
            </a:r>
            <a:r>
              <a:rPr lang="en-US" sz="2400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être</a:t>
            </a: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400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prévu</a:t>
            </a: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par un </a:t>
            </a:r>
            <a:r>
              <a:rPr lang="en-US" sz="2400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texte</a:t>
            </a: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et ne </a:t>
            </a:r>
            <a:r>
              <a:rPr lang="en-US" sz="2400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peut</a:t>
            </a: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pas </a:t>
            </a:r>
            <a:r>
              <a:rPr lang="en-US" sz="2400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être</a:t>
            </a: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400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invoqué</a:t>
            </a: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pour des actions </a:t>
            </a:r>
            <a:r>
              <a:rPr lang="en-US" sz="2400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purement</a:t>
            </a: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internes </a:t>
            </a:r>
            <a:r>
              <a:rPr lang="en-US" sz="2400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d’entreprise</a:t>
            </a: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</a:t>
            </a:r>
          </a:p>
          <a:p>
            <a:pPr marL="259080" lvl="1" algn="l">
              <a:lnSpc>
                <a:spcPts val="3840"/>
              </a:lnSpc>
            </a:pPr>
            <a:endParaRPr lang="en-US" sz="2400" spc="21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518160" lvl="1" indent="-259080" algn="l">
              <a:lnSpc>
                <a:spcPts val="3840"/>
              </a:lnSpc>
              <a:buFont typeface="Arial"/>
              <a:buChar char="•"/>
            </a:pP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Cour de Justice </a:t>
            </a:r>
            <a:r>
              <a:rPr lang="en-US" sz="2400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Européenne</a:t>
            </a: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a </a:t>
            </a:r>
            <a:r>
              <a:rPr lang="en-US" sz="2400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souligné</a:t>
            </a: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400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que</a:t>
            </a: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400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l’exception</a:t>
            </a: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"</a:t>
            </a:r>
            <a:r>
              <a:rPr lang="en-US" sz="2400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intérêt</a:t>
            </a: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public" ne doit pas </a:t>
            </a:r>
            <a:r>
              <a:rPr lang="en-US" sz="2400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être</a:t>
            </a: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400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interprétée</a:t>
            </a: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400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largement</a:t>
            </a: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car les données </a:t>
            </a:r>
            <a:r>
              <a:rPr lang="en-US" sz="2400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sensibles</a:t>
            </a: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400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nécessitent</a:t>
            </a: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400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une</a:t>
            </a: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protection </a:t>
            </a:r>
            <a:r>
              <a:rPr lang="en-US" sz="2400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maximale</a:t>
            </a:r>
            <a:r>
              <a:rPr lang="en-US" sz="2400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</a:t>
            </a:r>
          </a:p>
          <a:p>
            <a:pPr algn="l">
              <a:lnSpc>
                <a:spcPts val="3840"/>
              </a:lnSpc>
            </a:pPr>
            <a:endParaRPr lang="en-US" sz="2400" spc="21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772525" cy="1312616"/>
            <a:chOff x="0" y="0"/>
            <a:chExt cx="2310459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0459" cy="345710"/>
            </a:xfrm>
            <a:custGeom>
              <a:avLst/>
              <a:gdLst/>
              <a:ahLst/>
              <a:cxnLst/>
              <a:rect l="l" t="t" r="r" b="b"/>
              <a:pathLst>
                <a:path w="2310459" h="345710">
                  <a:moveTo>
                    <a:pt x="0" y="0"/>
                  </a:moveTo>
                  <a:lnTo>
                    <a:pt x="2310459" y="0"/>
                  </a:lnTo>
                  <a:lnTo>
                    <a:pt x="2310459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0459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763000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12292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58024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42268" y="3034581"/>
            <a:ext cx="2530711" cy="2530711"/>
          </a:xfrm>
          <a:custGeom>
            <a:avLst/>
            <a:gdLst/>
            <a:ahLst/>
            <a:cxnLst/>
            <a:rect l="l" t="t" r="r" b="b"/>
            <a:pathLst>
              <a:path w="2530711" h="2530711">
                <a:moveTo>
                  <a:pt x="0" y="0"/>
                </a:moveTo>
                <a:lnTo>
                  <a:pt x="2530711" y="0"/>
                </a:lnTo>
                <a:lnTo>
                  <a:pt x="2530711" y="2530710"/>
                </a:lnTo>
                <a:lnTo>
                  <a:pt x="0" y="2530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52179" y="370368"/>
            <a:ext cx="7232822" cy="58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1"/>
              </a:lnSpc>
            </a:pPr>
            <a:r>
              <a:rPr lang="en-US" sz="3899" b="1" spc="-7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Position de l’APD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6221" y="1796331"/>
            <a:ext cx="14139676" cy="8018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9"/>
              </a:lnSpc>
            </a:pPr>
            <a:r>
              <a:rPr lang="en-US" sz="2299" b="1" spc="20" dirty="0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Données </a:t>
            </a:r>
            <a:r>
              <a:rPr lang="en-US" sz="2299" b="1" spc="20" dirty="0" err="1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sensibles</a:t>
            </a:r>
            <a:r>
              <a:rPr lang="en-US" sz="2299" b="1" spc="20" dirty="0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2299" b="1" spc="20" dirty="0" err="1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selon</a:t>
            </a:r>
            <a:r>
              <a:rPr lang="en-US" sz="2299" b="1" spc="20" dirty="0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2299" b="1" spc="20" dirty="0" err="1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l’Autorité</a:t>
            </a:r>
            <a:r>
              <a:rPr lang="en-US" sz="2299" b="1" spc="20" dirty="0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 pour la Protection des Données </a:t>
            </a:r>
          </a:p>
          <a:p>
            <a:pPr marL="496569" lvl="1" indent="-248284" algn="l">
              <a:lnSpc>
                <a:spcPts val="3679"/>
              </a:lnSpc>
              <a:buFont typeface="Arial"/>
              <a:buChar char="•"/>
            </a:pP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L’APD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considère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explicitement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les données relatives à la vie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sexuelle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ou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à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l’orientation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sexuelle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comme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des données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sensibles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(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ou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catégories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particulières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),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bénéficiant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d'une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protection accrue. </a:t>
            </a:r>
          </a:p>
          <a:p>
            <a:pPr algn="l">
              <a:lnSpc>
                <a:spcPts val="3679"/>
              </a:lnSpc>
            </a:pP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679"/>
              </a:lnSpc>
            </a:pP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</a:t>
            </a:r>
            <a:r>
              <a:rPr lang="en-US" sz="2299" b="1" spc="20" dirty="0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nterdiction </a:t>
            </a:r>
            <a:r>
              <a:rPr lang="en-US" sz="2299" b="1" spc="20" dirty="0" err="1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en</a:t>
            </a:r>
            <a:r>
              <a:rPr lang="en-US" sz="2299" b="1" spc="20" dirty="0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2299" b="1" spc="20" dirty="0" err="1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principe</a:t>
            </a:r>
            <a:r>
              <a:rPr lang="en-US" sz="2299" b="1" spc="20" dirty="0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, exceptions</a:t>
            </a:r>
          </a:p>
          <a:p>
            <a:pPr marL="496569" lvl="1" indent="-248284" algn="l">
              <a:lnSpc>
                <a:spcPts val="3679"/>
              </a:lnSpc>
              <a:buFont typeface="Arial"/>
              <a:buChar char="•"/>
            </a:pP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Le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traitement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données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sensibles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est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en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principe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interdit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</a:t>
            </a:r>
          </a:p>
          <a:p>
            <a:pPr marL="496569" lvl="1" indent="-248284" algn="l">
              <a:lnSpc>
                <a:spcPts val="3679"/>
              </a:lnSpc>
              <a:buFont typeface="Arial"/>
              <a:buChar char="•"/>
            </a:pP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Mais le RGPD et la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loi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belge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prévoient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des exceptions :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consentement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explicite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la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personne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concernée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nécessité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pour des obligations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sociales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ou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travail (dans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certains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cadres),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intérêt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public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ou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vital, etc. </a:t>
            </a:r>
          </a:p>
          <a:p>
            <a:pPr algn="l">
              <a:lnSpc>
                <a:spcPts val="3679"/>
              </a:lnSpc>
            </a:pP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679"/>
              </a:lnSpc>
            </a:pPr>
            <a:r>
              <a:rPr lang="en-US" sz="2299" b="1" spc="20" dirty="0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Obligations </a:t>
            </a:r>
            <a:r>
              <a:rPr lang="en-US" sz="2299" b="1" spc="20" dirty="0" err="1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spécifiques</a:t>
            </a:r>
            <a:endParaRPr lang="en-US" sz="2299" b="1" spc="20" dirty="0">
              <a:solidFill>
                <a:srgbClr val="002250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marL="496569" lvl="1" indent="-248284" algn="l">
              <a:lnSpc>
                <a:spcPts val="3679"/>
              </a:lnSpc>
              <a:buFont typeface="Arial"/>
              <a:buChar char="•"/>
            </a:pP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Si le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traitement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est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mis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en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œuvre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plusieurs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obligations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s’appliquent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: tenue d’un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registre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réalisation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d’analyses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d’impact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garanties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concernant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la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confidentialité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</a:t>
            </a:r>
          </a:p>
          <a:p>
            <a:pPr marL="496569" lvl="1" indent="-248284" algn="l">
              <a:lnSpc>
                <a:spcPts val="3679"/>
              </a:lnSpc>
              <a:buFont typeface="Arial"/>
              <a:buChar char="•"/>
            </a:pP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L’APD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veille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aussi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à la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validité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du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consentement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: il doit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être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clair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libre,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éclairé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spécifique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Implicite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dans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certaines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relations de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pouvoir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(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employeur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/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employé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)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ou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absence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d’alternative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peuvent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poser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problème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772525" cy="1312616"/>
            <a:chOff x="0" y="0"/>
            <a:chExt cx="2310459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0459" cy="345710"/>
            </a:xfrm>
            <a:custGeom>
              <a:avLst/>
              <a:gdLst/>
              <a:ahLst/>
              <a:cxnLst/>
              <a:rect l="l" t="t" r="r" b="b"/>
              <a:pathLst>
                <a:path w="2310459" h="345710">
                  <a:moveTo>
                    <a:pt x="0" y="0"/>
                  </a:moveTo>
                  <a:lnTo>
                    <a:pt x="2310459" y="0"/>
                  </a:lnTo>
                  <a:lnTo>
                    <a:pt x="2310459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0459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763000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12292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58024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267263" y="9756873"/>
            <a:ext cx="4710263" cy="2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57"/>
              </a:lnSpc>
            </a:pPr>
            <a:r>
              <a:rPr lang="en-US" sz="1309" b="1" spc="12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7775" y="2054860"/>
            <a:ext cx="15819193" cy="5646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9"/>
              </a:lnSpc>
            </a:pPr>
            <a:r>
              <a:rPr lang="en-US" sz="2299" b="1" spc="20" dirty="0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Articulation entre le RGPD et la </a:t>
            </a:r>
            <a:r>
              <a:rPr lang="en-US" sz="2299" b="1" spc="20" dirty="0" err="1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diversité</a:t>
            </a:r>
            <a:r>
              <a:rPr lang="en-US" sz="2299" b="1" spc="20" dirty="0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 et </a:t>
            </a:r>
            <a:r>
              <a:rPr lang="en-US" sz="2299" b="1" spc="20" dirty="0" err="1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l’inclusion</a:t>
            </a:r>
            <a:endParaRPr lang="en-US" sz="2299" b="1" spc="20" dirty="0">
              <a:solidFill>
                <a:srgbClr val="002250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l">
              <a:lnSpc>
                <a:spcPts val="3679"/>
              </a:lnSpc>
            </a:pPr>
            <a:endParaRPr lang="en-US" sz="2299" b="1" spc="20" dirty="0">
              <a:solidFill>
                <a:srgbClr val="002250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marL="496569" lvl="1" indent="-248284" algn="l">
              <a:lnSpc>
                <a:spcPts val="3679"/>
              </a:lnSpc>
              <a:buFont typeface="Arial"/>
              <a:buChar char="•"/>
            </a:pPr>
            <a:r>
              <a:rPr lang="en-US" sz="2299" b="1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Paradoxe</a:t>
            </a:r>
            <a:r>
              <a:rPr lang="en-US" sz="2299" b="1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: 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pour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mesurer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la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diversité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il faut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parfois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collecter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des données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sensibles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…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mais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le RGPD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l’encadre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strictement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</a:t>
            </a:r>
          </a:p>
          <a:p>
            <a:pPr marL="496569" lvl="1" indent="-248284" algn="l">
              <a:lnSpc>
                <a:spcPts val="3679"/>
              </a:lnSpc>
              <a:buFont typeface="Arial"/>
              <a:buChar char="•"/>
            </a:pPr>
            <a:r>
              <a:rPr lang="en-US" sz="2299" b="1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Bonnes </a:t>
            </a:r>
            <a:r>
              <a:rPr lang="en-US" sz="2400" b="1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pratiques</a:t>
            </a:r>
            <a:r>
              <a:rPr lang="en-US" sz="2299" b="1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:</a:t>
            </a:r>
          </a:p>
          <a:p>
            <a:pPr marL="993138" lvl="2" indent="-331046" algn="l">
              <a:lnSpc>
                <a:spcPts val="3679"/>
              </a:lnSpc>
              <a:buFont typeface="Arial"/>
              <a:buChar char="⚬"/>
            </a:pP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Utiliser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enquêtes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volontaires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et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anonymes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</a:t>
            </a:r>
          </a:p>
          <a:p>
            <a:pPr marL="993138" lvl="2" indent="-331046" algn="l">
              <a:lnSpc>
                <a:spcPts val="3679"/>
              </a:lnSpc>
              <a:buFont typeface="Arial"/>
              <a:buChar char="⚬"/>
            </a:pP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Favoriser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les données auto-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déclarées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avec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consentement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clair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</a:t>
            </a:r>
          </a:p>
          <a:p>
            <a:pPr marL="993138" lvl="2" indent="-331046" algn="l">
              <a:lnSpc>
                <a:spcPts val="3679"/>
              </a:lnSpc>
              <a:buFont typeface="Arial"/>
              <a:buChar char="⚬"/>
            </a:pP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Insister sur la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sécurité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systèmes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(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chiffrement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cloisonnement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).</a:t>
            </a:r>
          </a:p>
          <a:p>
            <a:pPr marL="993138" lvl="2" indent="-331046" algn="l">
              <a:lnSpc>
                <a:spcPts val="3679"/>
              </a:lnSpc>
              <a:buFont typeface="Arial"/>
              <a:buChar char="⚬"/>
            </a:pP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Mettre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en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avant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les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objectifs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inclusifs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: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amélioration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l’égalité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lutte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contre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les discriminations,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programmes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sensibilisation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</a:t>
            </a:r>
          </a:p>
          <a:p>
            <a:pPr marL="993138" lvl="2" indent="-331046" algn="l">
              <a:lnSpc>
                <a:spcPts val="3679"/>
              </a:lnSpc>
              <a:buFont typeface="Arial"/>
              <a:buChar char="⚬"/>
            </a:pP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Collecter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des données sur les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personnes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morales non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soumis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au RGPD.</a:t>
            </a:r>
          </a:p>
          <a:p>
            <a:pPr algn="l">
              <a:lnSpc>
                <a:spcPts val="3679"/>
              </a:lnSpc>
            </a:pP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71264" y="57150"/>
            <a:ext cx="7232822" cy="1162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1"/>
              </a:lnSpc>
            </a:pPr>
            <a:r>
              <a:rPr lang="en-US" sz="3899" b="1" spc="-7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Agir pour visibiliser </a:t>
            </a:r>
          </a:p>
          <a:p>
            <a:pPr algn="l">
              <a:lnSpc>
                <a:spcPts val="4601"/>
              </a:lnSpc>
            </a:pPr>
            <a:r>
              <a:rPr lang="en-US" sz="3899" b="1" spc="-7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Vs conformité RGPD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8428DEF-87BE-6735-A687-3096D4A00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72" y="7696321"/>
            <a:ext cx="3627994" cy="204531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01ABFCC-46CC-EF83-19EC-2C02806B9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20" y="7696320"/>
            <a:ext cx="3101680" cy="20453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772525" cy="1312616"/>
            <a:chOff x="0" y="0"/>
            <a:chExt cx="2310459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0459" cy="345710"/>
            </a:xfrm>
            <a:custGeom>
              <a:avLst/>
              <a:gdLst/>
              <a:ahLst/>
              <a:cxnLst/>
              <a:rect l="l" t="t" r="r" b="b"/>
              <a:pathLst>
                <a:path w="2310459" h="345710">
                  <a:moveTo>
                    <a:pt x="0" y="0"/>
                  </a:moveTo>
                  <a:lnTo>
                    <a:pt x="2310459" y="0"/>
                  </a:lnTo>
                  <a:lnTo>
                    <a:pt x="2310459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0459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763000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12292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58024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546596" y="5929154"/>
            <a:ext cx="5113275" cy="3329146"/>
          </a:xfrm>
          <a:custGeom>
            <a:avLst/>
            <a:gdLst/>
            <a:ahLst/>
            <a:cxnLst/>
            <a:rect l="l" t="t" r="r" b="b"/>
            <a:pathLst>
              <a:path w="5113275" h="3329146">
                <a:moveTo>
                  <a:pt x="0" y="0"/>
                </a:moveTo>
                <a:lnTo>
                  <a:pt x="5113275" y="0"/>
                </a:lnTo>
                <a:lnTo>
                  <a:pt x="5113275" y="3329146"/>
                </a:lnTo>
                <a:lnTo>
                  <a:pt x="0" y="33291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60393" y="5936002"/>
            <a:ext cx="4986564" cy="3322298"/>
          </a:xfrm>
          <a:custGeom>
            <a:avLst/>
            <a:gdLst/>
            <a:ahLst/>
            <a:cxnLst/>
            <a:rect l="l" t="t" r="r" b="b"/>
            <a:pathLst>
              <a:path w="4986564" h="3322298">
                <a:moveTo>
                  <a:pt x="0" y="0"/>
                </a:moveTo>
                <a:lnTo>
                  <a:pt x="4986564" y="0"/>
                </a:lnTo>
                <a:lnTo>
                  <a:pt x="4986564" y="3322298"/>
                </a:lnTo>
                <a:lnTo>
                  <a:pt x="0" y="33222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3267263" y="9756873"/>
            <a:ext cx="4710263" cy="2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57"/>
              </a:lnSpc>
            </a:pPr>
            <a:r>
              <a:rPr lang="en-US" sz="1309" b="1" spc="12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131237"/>
            <a:ext cx="15819193" cy="4016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l">
              <a:lnSpc>
                <a:spcPts val="3999"/>
              </a:lnSpc>
              <a:buFont typeface="Arial"/>
              <a:buChar char="•"/>
            </a:pPr>
            <a:r>
              <a:rPr lang="en-US" sz="2499" spc="22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Le RGPD impose de traiter les orientations sexuelles comme des données ultrasensibles.</a:t>
            </a:r>
          </a:p>
          <a:p>
            <a:pPr marL="539748" lvl="1" indent="-269874" algn="l">
              <a:lnSpc>
                <a:spcPts val="3999"/>
              </a:lnSpc>
              <a:buFont typeface="Arial"/>
              <a:buChar char="•"/>
            </a:pPr>
            <a:r>
              <a:rPr lang="en-US" sz="2499" spc="22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La diversité peut être promue via des outils anonymes, des processus volontaires et une communication transparente.</a:t>
            </a:r>
          </a:p>
          <a:p>
            <a:pPr marL="539748" lvl="1" indent="-269874" algn="l">
              <a:lnSpc>
                <a:spcPts val="3999"/>
              </a:lnSpc>
              <a:buFont typeface="Arial"/>
              <a:buChar char="•"/>
            </a:pPr>
            <a:r>
              <a:rPr lang="en-US" sz="2499" spc="22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Le vrai enjeu est de trouver l’équilibre entre mesurer pour inclure et ne pas collecter inutilement.</a:t>
            </a:r>
          </a:p>
          <a:p>
            <a:pPr marL="539748" lvl="1" indent="-269874" algn="l">
              <a:lnSpc>
                <a:spcPts val="3999"/>
              </a:lnSpc>
              <a:buFont typeface="Arial"/>
              <a:buChar char="•"/>
            </a:pPr>
            <a:r>
              <a:rPr lang="en-US" sz="2499" spc="22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Préserver les droits et libertés des personnes en protégeant leur données</a:t>
            </a:r>
          </a:p>
          <a:p>
            <a:pPr algn="l">
              <a:lnSpc>
                <a:spcPts val="3999"/>
              </a:lnSpc>
            </a:pPr>
            <a:endParaRPr lang="en-US" sz="2499" spc="22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999"/>
              </a:lnSpc>
            </a:pPr>
            <a:endParaRPr lang="en-US" sz="2499" spc="22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69852" y="370368"/>
            <a:ext cx="7232822" cy="58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1"/>
              </a:lnSpc>
            </a:pPr>
            <a:r>
              <a:rPr lang="en-US" sz="3899" b="1" spc="-7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Conclusion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1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-702574" y="9452214"/>
            <a:ext cx="3900936" cy="3175"/>
          </a:xfrm>
          <a:prstGeom prst="line">
            <a:avLst/>
          </a:prstGeom>
          <a:ln w="28575" cap="flat">
            <a:solidFill>
              <a:srgbClr val="F7E7D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8723239" y="5987246"/>
            <a:ext cx="6302069" cy="992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5"/>
              </a:lnSpc>
            </a:pPr>
            <a:r>
              <a:rPr lang="en-US" sz="7816" spc="-39">
                <a:solidFill>
                  <a:srgbClr val="F7E7D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Merci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21595" y="1005671"/>
            <a:ext cx="6302069" cy="992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5"/>
              </a:lnSpc>
            </a:pPr>
            <a:r>
              <a:rPr lang="en-US" sz="7816" spc="-39">
                <a:solidFill>
                  <a:srgbClr val="F7E7D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Question 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772525" cy="1312616"/>
            <a:chOff x="0" y="0"/>
            <a:chExt cx="2310459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0459" cy="345710"/>
            </a:xfrm>
            <a:custGeom>
              <a:avLst/>
              <a:gdLst/>
              <a:ahLst/>
              <a:cxnLst/>
              <a:rect l="l" t="t" r="r" b="b"/>
              <a:pathLst>
                <a:path w="2310459" h="345710">
                  <a:moveTo>
                    <a:pt x="0" y="0"/>
                  </a:moveTo>
                  <a:lnTo>
                    <a:pt x="2310459" y="0"/>
                  </a:lnTo>
                  <a:lnTo>
                    <a:pt x="2310459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0459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763000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12292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58024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42689" y="2185815"/>
            <a:ext cx="5504744" cy="5504744"/>
          </a:xfrm>
          <a:custGeom>
            <a:avLst/>
            <a:gdLst/>
            <a:ahLst/>
            <a:cxnLst/>
            <a:rect l="l" t="t" r="r" b="b"/>
            <a:pathLst>
              <a:path w="5504744" h="5504744">
                <a:moveTo>
                  <a:pt x="0" y="0"/>
                </a:moveTo>
                <a:lnTo>
                  <a:pt x="5504744" y="0"/>
                </a:lnTo>
                <a:lnTo>
                  <a:pt x="5504744" y="5504744"/>
                </a:lnTo>
                <a:lnTo>
                  <a:pt x="0" y="55047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301012" y="2026285"/>
            <a:ext cx="9120213" cy="8387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9"/>
              </a:lnSpc>
            </a:pP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Spécialisée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dans la gestion de bases de données,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d'informations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et de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connaissances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depuis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plus de 20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ans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dans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différents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secteurs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 </a:t>
            </a:r>
          </a:p>
          <a:p>
            <a:pPr algn="l">
              <a:lnSpc>
                <a:spcPts val="3679"/>
              </a:lnSpc>
            </a:pP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679"/>
              </a:lnSpc>
            </a:pP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Responsable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du Centre de Documentation Théâtre à la Bellone pendant 7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ans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(2016 à 2023).</a:t>
            </a:r>
          </a:p>
          <a:p>
            <a:pPr algn="l">
              <a:lnSpc>
                <a:spcPts val="3679"/>
              </a:lnSpc>
            </a:pP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679"/>
              </a:lnSpc>
            </a:pP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Depuis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2023,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Gestionnaire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l’information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et DPO (Data Protection Officer) à la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Plateforme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pour le Service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Citoyen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</a:t>
            </a:r>
          </a:p>
          <a:p>
            <a:pPr algn="l">
              <a:lnSpc>
                <a:spcPts val="3679"/>
              </a:lnSpc>
            </a:pP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679"/>
              </a:lnSpc>
            </a:pP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Mise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en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conformité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l'organisation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avec le RGPD (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inventaire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des données,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rédaction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des politiques de gestion des données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personnelles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formation du personnel, collaboration avec les équipes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informatiques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afin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garantir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la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sécurité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des données.</a:t>
            </a:r>
          </a:p>
          <a:p>
            <a:pPr algn="l">
              <a:lnSpc>
                <a:spcPts val="3360"/>
              </a:lnSpc>
            </a:pP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360"/>
              </a:lnSpc>
            </a:pP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360"/>
              </a:lnSpc>
            </a:pP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7738230" y="2185815"/>
            <a:ext cx="274561" cy="27456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42689" y="370368"/>
            <a:ext cx="7232822" cy="58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1"/>
              </a:lnSpc>
            </a:pPr>
            <a:r>
              <a:rPr lang="en-US" sz="3899" b="1" spc="-7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Présentation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738230" y="4094073"/>
            <a:ext cx="274561" cy="27456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738230" y="5467940"/>
            <a:ext cx="274561" cy="27456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738230" y="6837875"/>
            <a:ext cx="274561" cy="27456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772525" cy="1312616"/>
            <a:chOff x="0" y="0"/>
            <a:chExt cx="2310459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0459" cy="345710"/>
            </a:xfrm>
            <a:custGeom>
              <a:avLst/>
              <a:gdLst/>
              <a:ahLst/>
              <a:cxnLst/>
              <a:rect l="l" t="t" r="r" b="b"/>
              <a:pathLst>
                <a:path w="2310459" h="345710">
                  <a:moveTo>
                    <a:pt x="0" y="0"/>
                  </a:moveTo>
                  <a:lnTo>
                    <a:pt x="2310459" y="0"/>
                  </a:lnTo>
                  <a:lnTo>
                    <a:pt x="2310459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0459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763000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12292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58024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57775" y="2054860"/>
            <a:ext cx="15819193" cy="7912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9"/>
              </a:lnSpc>
            </a:pPr>
            <a:r>
              <a:rPr lang="en-US" sz="2299" b="1" spc="20" dirty="0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RGPD : </a:t>
            </a:r>
            <a:r>
              <a:rPr lang="en-US" sz="2299" b="1" spc="20" dirty="0" err="1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Règlement</a:t>
            </a:r>
            <a:r>
              <a:rPr lang="en-US" sz="2299" b="1" spc="20" dirty="0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 Générale sur la Protection des Données (25 </a:t>
            </a:r>
            <a:r>
              <a:rPr lang="en-US" sz="2299" b="1" spc="20" dirty="0" err="1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mai</a:t>
            </a:r>
            <a:r>
              <a:rPr lang="en-US" sz="2299" b="1" spc="20" dirty="0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 2018)</a:t>
            </a:r>
          </a:p>
          <a:p>
            <a:pPr algn="l">
              <a:lnSpc>
                <a:spcPts val="3679"/>
              </a:lnSpc>
            </a:pPr>
            <a:endParaRPr lang="en-US" sz="2299" b="1" spc="20" dirty="0">
              <a:solidFill>
                <a:srgbClr val="002250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l">
              <a:lnSpc>
                <a:spcPts val="3679"/>
              </a:lnSpc>
            </a:pP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Le RGPD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crée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un </a:t>
            </a:r>
            <a:r>
              <a:rPr lang="en-US" sz="2299" u="sng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ensemble </a:t>
            </a:r>
            <a:r>
              <a:rPr lang="en-US" sz="2299" u="sng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harmonisé</a:t>
            </a:r>
            <a:r>
              <a:rPr lang="en-US" sz="2299" u="sng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</a:t>
            </a:r>
            <a:r>
              <a:rPr lang="en-US" sz="2299" u="sng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règles</a:t>
            </a:r>
            <a:r>
              <a:rPr lang="en-US" sz="2299" u="sng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applicables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à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tous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les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traitements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données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personnelles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effectués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par des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organisations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(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publiques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ou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privées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quelle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que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soit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leur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taille)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établies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dans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l’Espace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économique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européen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(EEE)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ou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ciblant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personnes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physiques dans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l’UE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 </a:t>
            </a:r>
          </a:p>
          <a:p>
            <a:pPr algn="l">
              <a:lnSpc>
                <a:spcPts val="3679"/>
              </a:lnSpc>
            </a:pP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679"/>
              </a:lnSpc>
            </a:pP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Le RGPD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concerne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aussi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les sous-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traitants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qui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traitent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des données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personnelles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pour le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compte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d’autres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organismes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</a:t>
            </a:r>
          </a:p>
          <a:p>
            <a:pPr algn="l">
              <a:lnSpc>
                <a:spcPts val="3679"/>
              </a:lnSpc>
            </a:pP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679"/>
              </a:lnSpc>
            </a:pP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Il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prend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en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compte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les </a:t>
            </a:r>
            <a:r>
              <a:rPr lang="en-US" sz="2299" u="sng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données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les </a:t>
            </a:r>
            <a:r>
              <a:rPr lang="en-US" sz="2299" u="sng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fichiers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et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également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les </a:t>
            </a:r>
            <a:r>
              <a:rPr lang="en-US" sz="2299" u="sng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documents papiers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</a:t>
            </a:r>
          </a:p>
          <a:p>
            <a:pPr algn="l">
              <a:lnSpc>
                <a:spcPts val="3679"/>
              </a:lnSpc>
            </a:pP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679"/>
              </a:lnSpc>
            </a:pP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L’</a:t>
            </a:r>
            <a:r>
              <a:rPr lang="en-US" sz="2299" b="1" u="sng" spc="20" dirty="0" err="1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objectif</a:t>
            </a:r>
            <a:r>
              <a:rPr lang="en-US" sz="2299" b="1" spc="20" dirty="0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principal du RGPD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est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veiller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à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que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les données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personnelles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bénéficient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du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même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u="sng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niveau</a:t>
            </a:r>
            <a:r>
              <a:rPr lang="en-US" sz="2299" u="sng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protection </a:t>
            </a:r>
            <a:r>
              <a:rPr lang="en-US" sz="2299" u="sng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élevé</a:t>
            </a:r>
            <a:r>
              <a:rPr lang="en-US" sz="2299" u="sng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u="sng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partout</a:t>
            </a:r>
            <a:r>
              <a:rPr lang="en-US" sz="2299" u="sng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dans </a:t>
            </a:r>
            <a:r>
              <a:rPr lang="en-US" sz="2299" u="sng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l’EEE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d’accroître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la </a:t>
            </a:r>
            <a:r>
              <a:rPr lang="en-US" sz="2299" u="sng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sécurité</a:t>
            </a:r>
            <a:r>
              <a:rPr lang="en-US" sz="2299" u="sng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u="sng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juridique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tant pour les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personnes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physiques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que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pour les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organisations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qui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traitent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des données, et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d’</a:t>
            </a:r>
            <a:r>
              <a:rPr lang="en-US" sz="2299" u="sng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offrir</a:t>
            </a:r>
            <a:r>
              <a:rPr lang="en-US" sz="2299" u="sng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un </a:t>
            </a:r>
            <a:r>
              <a:rPr lang="en-US" sz="2299" u="sng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degré</a:t>
            </a:r>
            <a:r>
              <a:rPr lang="en-US" sz="2299" u="sng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u="sng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élevé</a:t>
            </a:r>
            <a:r>
              <a:rPr lang="en-US" sz="2299" u="sng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protection aux </a:t>
            </a:r>
            <a:r>
              <a:rPr lang="en-US" sz="2299" u="sng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individus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</a:t>
            </a:r>
          </a:p>
          <a:p>
            <a:pPr algn="l">
              <a:lnSpc>
                <a:spcPts val="3360"/>
              </a:lnSpc>
            </a:pP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360"/>
              </a:lnSpc>
            </a:pP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360"/>
              </a:lnSpc>
            </a:pP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694993" y="3116339"/>
            <a:ext cx="274561" cy="27456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42689" y="370368"/>
            <a:ext cx="7232822" cy="58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1"/>
              </a:lnSpc>
            </a:pPr>
            <a:r>
              <a:rPr lang="en-US" sz="3899" b="1" spc="-7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Qu’est ce que le RGPD ?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94993" y="4991100"/>
            <a:ext cx="274561" cy="27456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94993" y="6438900"/>
            <a:ext cx="274561" cy="27456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94993" y="7353300"/>
            <a:ext cx="274561" cy="274561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772525" cy="1312616"/>
            <a:chOff x="0" y="0"/>
            <a:chExt cx="2310459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0459" cy="345710"/>
            </a:xfrm>
            <a:custGeom>
              <a:avLst/>
              <a:gdLst/>
              <a:ahLst/>
              <a:cxnLst/>
              <a:rect l="l" t="t" r="r" b="b"/>
              <a:pathLst>
                <a:path w="2310459" h="345710">
                  <a:moveTo>
                    <a:pt x="0" y="0"/>
                  </a:moveTo>
                  <a:lnTo>
                    <a:pt x="2310459" y="0"/>
                  </a:lnTo>
                  <a:lnTo>
                    <a:pt x="2310459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0459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763000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12292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58024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694993" y="2919240"/>
            <a:ext cx="274561" cy="27456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94993" y="4817973"/>
            <a:ext cx="274561" cy="27456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54139" y="6592633"/>
            <a:ext cx="274561" cy="27456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9331420" y="1840043"/>
            <a:ext cx="8467303" cy="7418257"/>
          </a:xfrm>
          <a:custGeom>
            <a:avLst/>
            <a:gdLst/>
            <a:ahLst/>
            <a:cxnLst/>
            <a:rect l="l" t="t" r="r" b="b"/>
            <a:pathLst>
              <a:path w="8467303" h="7418257">
                <a:moveTo>
                  <a:pt x="0" y="0"/>
                </a:moveTo>
                <a:lnTo>
                  <a:pt x="8467303" y="0"/>
                </a:lnTo>
                <a:lnTo>
                  <a:pt x="8467303" y="7418257"/>
                </a:lnTo>
                <a:lnTo>
                  <a:pt x="0" y="74182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257775" y="2750185"/>
            <a:ext cx="8073645" cy="514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9"/>
              </a:lnSpc>
            </a:pP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Les données à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ar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actère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personnel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désignent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toute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l’information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relative à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une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personne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identifiée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ou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identifiable.</a:t>
            </a:r>
          </a:p>
          <a:p>
            <a:pPr algn="l">
              <a:lnSpc>
                <a:spcPts val="3679"/>
              </a:lnSpc>
            </a:pP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679"/>
              </a:lnSpc>
            </a:pP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Aucune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différence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n’est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faite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entre des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informations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confidentiell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publiques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pro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fe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ionnelles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ou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u="none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n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on</a:t>
            </a:r>
            <a:r>
              <a:rPr lang="en-US" sz="2299" u="none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pro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f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ss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onnelles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</a:t>
            </a:r>
          </a:p>
          <a:p>
            <a:pPr algn="l">
              <a:lnSpc>
                <a:spcPts val="3679"/>
              </a:lnSpc>
            </a:pP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679"/>
              </a:lnSpc>
            </a:pP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Avec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données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personnelles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u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ne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personne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peut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être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identi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fiée</a:t>
            </a:r>
            <a:r>
              <a:rPr lang="en-US" sz="2299" u="none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rect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eme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n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t</a:t>
            </a:r>
            <a:r>
              <a:rPr lang="en-US" sz="2299" u="none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u</a:t>
            </a:r>
            <a:r>
              <a:rPr lang="en-US" sz="2299" u="none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u="none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indi</a:t>
            </a:r>
            <a:r>
              <a:rPr lang="en-US" sz="229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rectement</a:t>
            </a:r>
            <a:r>
              <a:rPr lang="en-US" sz="229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</a:t>
            </a:r>
          </a:p>
          <a:p>
            <a:pPr algn="l">
              <a:lnSpc>
                <a:spcPts val="3360"/>
              </a:lnSpc>
            </a:pPr>
            <a:endParaRPr lang="en-US" sz="229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94993" y="79855"/>
            <a:ext cx="7232822" cy="1182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1"/>
              </a:lnSpc>
            </a:pPr>
            <a:r>
              <a:rPr lang="en-US" sz="3899" b="1" spc="-77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Qu’est-ce</a:t>
            </a:r>
            <a:r>
              <a:rPr lang="en-US" sz="3899" b="1" spc="-77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3899" b="1" spc="-77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qu’une</a:t>
            </a:r>
            <a:r>
              <a:rPr lang="en-US" sz="3899" b="1" spc="-77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donnée à </a:t>
            </a:r>
            <a:r>
              <a:rPr lang="en-US" sz="3899" b="1" spc="-77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caractère</a:t>
            </a:r>
            <a:r>
              <a:rPr lang="en-US" sz="3899" b="1" spc="-77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personnel 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772525" cy="1312616"/>
            <a:chOff x="0" y="0"/>
            <a:chExt cx="2310459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0459" cy="345710"/>
            </a:xfrm>
            <a:custGeom>
              <a:avLst/>
              <a:gdLst/>
              <a:ahLst/>
              <a:cxnLst/>
              <a:rect l="l" t="t" r="r" b="b"/>
              <a:pathLst>
                <a:path w="2310459" h="345710">
                  <a:moveTo>
                    <a:pt x="0" y="0"/>
                  </a:moveTo>
                  <a:lnTo>
                    <a:pt x="2310459" y="0"/>
                  </a:lnTo>
                  <a:lnTo>
                    <a:pt x="2310459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0459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763000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12292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58024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97225" y="1556446"/>
            <a:ext cx="3271348" cy="2874424"/>
          </a:xfrm>
          <a:custGeom>
            <a:avLst/>
            <a:gdLst/>
            <a:ahLst/>
            <a:cxnLst/>
            <a:rect l="l" t="t" r="r" b="b"/>
            <a:pathLst>
              <a:path w="3271348" h="2874424">
                <a:moveTo>
                  <a:pt x="0" y="0"/>
                </a:moveTo>
                <a:lnTo>
                  <a:pt x="3271348" y="0"/>
                </a:lnTo>
                <a:lnTo>
                  <a:pt x="3271348" y="2874424"/>
                </a:lnTo>
                <a:lnTo>
                  <a:pt x="0" y="28744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" r="-27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660912" y="1626386"/>
            <a:ext cx="5401172" cy="1965797"/>
          </a:xfrm>
          <a:custGeom>
            <a:avLst/>
            <a:gdLst/>
            <a:ahLst/>
            <a:cxnLst/>
            <a:rect l="l" t="t" r="r" b="b"/>
            <a:pathLst>
              <a:path w="5401172" h="1965797">
                <a:moveTo>
                  <a:pt x="0" y="0"/>
                </a:moveTo>
                <a:lnTo>
                  <a:pt x="5401172" y="0"/>
                </a:lnTo>
                <a:lnTo>
                  <a:pt x="5401172" y="1965798"/>
                </a:lnTo>
                <a:lnTo>
                  <a:pt x="0" y="1965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1419" b="-4141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292120" y="5039964"/>
            <a:ext cx="5097848" cy="3235868"/>
          </a:xfrm>
          <a:custGeom>
            <a:avLst/>
            <a:gdLst/>
            <a:ahLst/>
            <a:cxnLst/>
            <a:rect l="l" t="t" r="r" b="b"/>
            <a:pathLst>
              <a:path w="5097848" h="3235868">
                <a:moveTo>
                  <a:pt x="0" y="0"/>
                </a:moveTo>
                <a:lnTo>
                  <a:pt x="5097848" y="0"/>
                </a:lnTo>
                <a:lnTo>
                  <a:pt x="5097848" y="3235867"/>
                </a:lnTo>
                <a:lnTo>
                  <a:pt x="0" y="32358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245301" y="1556446"/>
            <a:ext cx="5144667" cy="3235868"/>
          </a:xfrm>
          <a:custGeom>
            <a:avLst/>
            <a:gdLst/>
            <a:ahLst/>
            <a:cxnLst/>
            <a:rect l="l" t="t" r="r" b="b"/>
            <a:pathLst>
              <a:path w="5144667" h="3235868">
                <a:moveTo>
                  <a:pt x="0" y="0"/>
                </a:moveTo>
                <a:lnTo>
                  <a:pt x="5144667" y="0"/>
                </a:lnTo>
                <a:lnTo>
                  <a:pt x="5144667" y="3235868"/>
                </a:lnTo>
                <a:lnTo>
                  <a:pt x="0" y="32358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94993" y="7733595"/>
            <a:ext cx="5778731" cy="2294952"/>
          </a:xfrm>
          <a:custGeom>
            <a:avLst/>
            <a:gdLst/>
            <a:ahLst/>
            <a:cxnLst/>
            <a:rect l="l" t="t" r="r" b="b"/>
            <a:pathLst>
              <a:path w="5778731" h="2294952">
                <a:moveTo>
                  <a:pt x="0" y="0"/>
                </a:moveTo>
                <a:lnTo>
                  <a:pt x="5778731" y="0"/>
                </a:lnTo>
                <a:lnTo>
                  <a:pt x="5778731" y="2294952"/>
                </a:lnTo>
                <a:lnTo>
                  <a:pt x="0" y="22949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798264" y="8566771"/>
            <a:ext cx="6038740" cy="1383057"/>
          </a:xfrm>
          <a:custGeom>
            <a:avLst/>
            <a:gdLst/>
            <a:ahLst/>
            <a:cxnLst/>
            <a:rect l="l" t="t" r="r" b="b"/>
            <a:pathLst>
              <a:path w="6038740" h="1383057">
                <a:moveTo>
                  <a:pt x="0" y="0"/>
                </a:moveTo>
                <a:lnTo>
                  <a:pt x="6038740" y="0"/>
                </a:lnTo>
                <a:lnTo>
                  <a:pt x="6038740" y="1383058"/>
                </a:lnTo>
                <a:lnTo>
                  <a:pt x="0" y="13830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335" b="-4335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074659" y="3877934"/>
            <a:ext cx="4987425" cy="2689298"/>
          </a:xfrm>
          <a:custGeom>
            <a:avLst/>
            <a:gdLst/>
            <a:ahLst/>
            <a:cxnLst/>
            <a:rect l="l" t="t" r="r" b="b"/>
            <a:pathLst>
              <a:path w="4987425" h="2689298">
                <a:moveTo>
                  <a:pt x="0" y="0"/>
                </a:moveTo>
                <a:lnTo>
                  <a:pt x="4987425" y="0"/>
                </a:lnTo>
                <a:lnTo>
                  <a:pt x="4987425" y="2689297"/>
                </a:lnTo>
                <a:lnTo>
                  <a:pt x="0" y="268929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939635" y="7619024"/>
            <a:ext cx="3953659" cy="2214049"/>
          </a:xfrm>
          <a:custGeom>
            <a:avLst/>
            <a:gdLst/>
            <a:ahLst/>
            <a:cxnLst/>
            <a:rect l="l" t="t" r="r" b="b"/>
            <a:pathLst>
              <a:path w="3953659" h="2214049">
                <a:moveTo>
                  <a:pt x="0" y="0"/>
                </a:moveTo>
                <a:lnTo>
                  <a:pt x="3953659" y="0"/>
                </a:lnTo>
                <a:lnTo>
                  <a:pt x="3953659" y="2214049"/>
                </a:lnTo>
                <a:lnTo>
                  <a:pt x="0" y="221404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76725" y="4745195"/>
            <a:ext cx="2909537" cy="2227028"/>
          </a:xfrm>
          <a:custGeom>
            <a:avLst/>
            <a:gdLst/>
            <a:ahLst/>
            <a:cxnLst/>
            <a:rect l="l" t="t" r="r" b="b"/>
            <a:pathLst>
              <a:path w="2909537" h="2227028">
                <a:moveTo>
                  <a:pt x="0" y="0"/>
                </a:moveTo>
                <a:lnTo>
                  <a:pt x="2909538" y="0"/>
                </a:lnTo>
                <a:lnTo>
                  <a:pt x="2909538" y="2227027"/>
                </a:lnTo>
                <a:lnTo>
                  <a:pt x="0" y="222702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8341" r="-18341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94993" y="79855"/>
            <a:ext cx="7232822" cy="1162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1"/>
              </a:lnSpc>
            </a:pPr>
            <a:r>
              <a:rPr lang="en-US" sz="3899" b="1" spc="-7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Données à caractère personnel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772525" cy="1312616"/>
            <a:chOff x="0" y="0"/>
            <a:chExt cx="2310459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0459" cy="345710"/>
            </a:xfrm>
            <a:custGeom>
              <a:avLst/>
              <a:gdLst/>
              <a:ahLst/>
              <a:cxnLst/>
              <a:rect l="l" t="t" r="r" b="b"/>
              <a:pathLst>
                <a:path w="2310459" h="345710">
                  <a:moveTo>
                    <a:pt x="0" y="0"/>
                  </a:moveTo>
                  <a:lnTo>
                    <a:pt x="2310459" y="0"/>
                  </a:lnTo>
                  <a:lnTo>
                    <a:pt x="2310459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0459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763000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12292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58024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8" name="AutoShape 8"/>
          <p:cNvSpPr/>
          <p:nvPr/>
        </p:nvSpPr>
        <p:spPr>
          <a:xfrm flipH="1">
            <a:off x="6120950" y="3589936"/>
            <a:ext cx="0" cy="5658803"/>
          </a:xfrm>
          <a:prstGeom prst="line">
            <a:avLst/>
          </a:prstGeom>
          <a:ln w="28575" cap="rnd">
            <a:solidFill>
              <a:srgbClr val="00225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H="1">
            <a:off x="12116427" y="3589936"/>
            <a:ext cx="108856" cy="5658766"/>
          </a:xfrm>
          <a:prstGeom prst="line">
            <a:avLst/>
          </a:prstGeom>
          <a:ln w="28575" cap="rnd">
            <a:solidFill>
              <a:srgbClr val="00225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2688072" y="3210167"/>
            <a:ext cx="1290484" cy="114150"/>
            <a:chOff x="0" y="0"/>
            <a:chExt cx="241073" cy="213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1073" cy="21324"/>
            </a:xfrm>
            <a:custGeom>
              <a:avLst/>
              <a:gdLst/>
              <a:ahLst/>
              <a:cxnLst/>
              <a:rect l="l" t="t" r="r" b="b"/>
              <a:pathLst>
                <a:path w="241073" h="21324">
                  <a:moveTo>
                    <a:pt x="0" y="0"/>
                  </a:moveTo>
                  <a:lnTo>
                    <a:pt x="241073" y="0"/>
                  </a:lnTo>
                  <a:lnTo>
                    <a:pt x="241073" y="21324"/>
                  </a:lnTo>
                  <a:lnTo>
                    <a:pt x="0" y="21324"/>
                  </a:ln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41073" cy="5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469312" y="3210167"/>
            <a:ext cx="1290484" cy="114150"/>
            <a:chOff x="0" y="0"/>
            <a:chExt cx="241073" cy="2132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1073" cy="21324"/>
            </a:xfrm>
            <a:custGeom>
              <a:avLst/>
              <a:gdLst/>
              <a:ahLst/>
              <a:cxnLst/>
              <a:rect l="l" t="t" r="r" b="b"/>
              <a:pathLst>
                <a:path w="241073" h="21324">
                  <a:moveTo>
                    <a:pt x="0" y="0"/>
                  </a:moveTo>
                  <a:lnTo>
                    <a:pt x="241073" y="0"/>
                  </a:lnTo>
                  <a:lnTo>
                    <a:pt x="241073" y="21324"/>
                  </a:lnTo>
                  <a:lnTo>
                    <a:pt x="0" y="21324"/>
                  </a:ln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41073" cy="5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588419" y="3153093"/>
            <a:ext cx="1290484" cy="114150"/>
            <a:chOff x="0" y="0"/>
            <a:chExt cx="241073" cy="2132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1073" cy="21324"/>
            </a:xfrm>
            <a:custGeom>
              <a:avLst/>
              <a:gdLst/>
              <a:ahLst/>
              <a:cxnLst/>
              <a:rect l="l" t="t" r="r" b="b"/>
              <a:pathLst>
                <a:path w="241073" h="21324">
                  <a:moveTo>
                    <a:pt x="0" y="0"/>
                  </a:moveTo>
                  <a:lnTo>
                    <a:pt x="241073" y="0"/>
                  </a:lnTo>
                  <a:lnTo>
                    <a:pt x="241073" y="21324"/>
                  </a:lnTo>
                  <a:lnTo>
                    <a:pt x="0" y="21324"/>
                  </a:ln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41073" cy="5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94993" y="79855"/>
            <a:ext cx="7232822" cy="1162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1"/>
              </a:lnSpc>
            </a:pPr>
            <a:r>
              <a:rPr lang="en-US" sz="3899" b="1" spc="-7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Typologie des données personnelles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03620" y="2088825"/>
            <a:ext cx="4039883" cy="83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7"/>
              </a:lnSpc>
            </a:pPr>
            <a:r>
              <a:rPr lang="en-US" sz="2819" b="1" spc="-56">
                <a:solidFill>
                  <a:srgbClr val="0022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Données  personnelles courantes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65989" y="4019642"/>
            <a:ext cx="4969552" cy="1351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9980" lvl="1" indent="-244990" algn="l">
              <a:lnSpc>
                <a:spcPts val="3631"/>
              </a:lnSpc>
              <a:buFont typeface="Arial"/>
              <a:buChar char="•"/>
            </a:pPr>
            <a:r>
              <a:rPr lang="en-US" sz="226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Numéro national</a:t>
            </a:r>
          </a:p>
          <a:p>
            <a:pPr marL="489980" lvl="1" indent="-244990" algn="l">
              <a:lnSpc>
                <a:spcPts val="3631"/>
              </a:lnSpc>
              <a:buFont typeface="Arial"/>
              <a:buChar char="•"/>
            </a:pPr>
            <a:r>
              <a:rPr lang="en-US" sz="226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Données biométriques</a:t>
            </a:r>
          </a:p>
          <a:p>
            <a:pPr marL="489980" lvl="1" indent="-244990" algn="l">
              <a:lnSpc>
                <a:spcPts val="3631"/>
              </a:lnSpc>
              <a:buFont typeface="Arial"/>
              <a:buChar char="•"/>
            </a:pPr>
            <a:r>
              <a:rPr lang="en-US" sz="2269" spc="2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Données bancaires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73951" y="4019642"/>
            <a:ext cx="4969552" cy="3180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9980" lvl="1" indent="-244990" algn="l">
              <a:lnSpc>
                <a:spcPts val="3631"/>
              </a:lnSpc>
              <a:buFont typeface="Arial"/>
              <a:buChar char="•"/>
            </a:pPr>
            <a:r>
              <a:rPr lang="en-US" sz="226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Identification</a:t>
            </a:r>
          </a:p>
          <a:p>
            <a:pPr marL="489980" lvl="1" indent="-244990" algn="l">
              <a:lnSpc>
                <a:spcPts val="3631"/>
              </a:lnSpc>
              <a:buFont typeface="Arial"/>
              <a:buChar char="•"/>
            </a:pPr>
            <a:r>
              <a:rPr lang="en-US" sz="226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Vie personnelle</a:t>
            </a:r>
          </a:p>
          <a:p>
            <a:pPr marL="489980" lvl="1" indent="-244990" algn="l">
              <a:lnSpc>
                <a:spcPts val="3631"/>
              </a:lnSpc>
              <a:buFont typeface="Arial"/>
              <a:buChar char="•"/>
            </a:pPr>
            <a:r>
              <a:rPr lang="en-US" sz="226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Vie professionnelle</a:t>
            </a:r>
          </a:p>
          <a:p>
            <a:pPr marL="489980" lvl="1" indent="-244990" algn="l">
              <a:lnSpc>
                <a:spcPts val="3631"/>
              </a:lnSpc>
              <a:buFont typeface="Arial"/>
              <a:buChar char="•"/>
            </a:pPr>
            <a:r>
              <a:rPr lang="en-US" sz="226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Information économique et financière</a:t>
            </a:r>
          </a:p>
          <a:p>
            <a:pPr marL="489980" lvl="1" indent="-244990" algn="l">
              <a:lnSpc>
                <a:spcPts val="3631"/>
              </a:lnSpc>
              <a:buFont typeface="Arial"/>
              <a:buChar char="•"/>
            </a:pPr>
            <a:r>
              <a:rPr lang="en-US" sz="226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Données de connexion</a:t>
            </a:r>
          </a:p>
          <a:p>
            <a:pPr marL="489980" lvl="1" indent="-244990" algn="l">
              <a:lnSpc>
                <a:spcPts val="3631"/>
              </a:lnSpc>
              <a:buFont typeface="Arial"/>
              <a:buChar char="•"/>
            </a:pPr>
            <a:r>
              <a:rPr lang="en-US" sz="2269" spc="2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Données de localisation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643622" y="4019642"/>
            <a:ext cx="4969552" cy="4094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9980" lvl="1" indent="-244990" algn="l">
              <a:lnSpc>
                <a:spcPts val="3631"/>
              </a:lnSpc>
              <a:buFont typeface="Arial"/>
              <a:buChar char="•"/>
            </a:pPr>
            <a:r>
              <a:rPr lang="en-US" sz="226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Opinions </a:t>
            </a:r>
            <a:r>
              <a:rPr lang="en-US" sz="226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philosophiques</a:t>
            </a:r>
            <a:r>
              <a:rPr lang="en-US" sz="226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politique, religieuse </a:t>
            </a:r>
            <a:r>
              <a:rPr lang="en-US" sz="226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ou</a:t>
            </a:r>
            <a:r>
              <a:rPr lang="en-US" sz="226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6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syndicales</a:t>
            </a:r>
            <a:endParaRPr lang="en-US" sz="226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89980" lvl="1" indent="-244990" algn="l">
              <a:lnSpc>
                <a:spcPts val="3631"/>
              </a:lnSpc>
              <a:buFont typeface="Arial"/>
              <a:buChar char="•"/>
            </a:pPr>
            <a:r>
              <a:rPr lang="en-US" sz="226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Orientation et vie </a:t>
            </a:r>
            <a:r>
              <a:rPr lang="en-US" sz="226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sexuelle</a:t>
            </a:r>
            <a:endParaRPr lang="en-US" sz="226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89980" lvl="1" indent="-244990" algn="l">
              <a:lnSpc>
                <a:spcPts val="3631"/>
              </a:lnSpc>
              <a:buFont typeface="Arial"/>
              <a:buChar char="•"/>
            </a:pPr>
            <a:r>
              <a:rPr lang="en-US" sz="226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Données de santé</a:t>
            </a:r>
          </a:p>
          <a:p>
            <a:pPr marL="489980" lvl="1" indent="-244990" algn="l">
              <a:lnSpc>
                <a:spcPts val="3631"/>
              </a:lnSpc>
              <a:buFont typeface="Arial"/>
              <a:buChar char="•"/>
            </a:pPr>
            <a:r>
              <a:rPr lang="en-US" sz="226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Origine </a:t>
            </a:r>
            <a:r>
              <a:rPr lang="en-US" sz="226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raciales</a:t>
            </a:r>
            <a:r>
              <a:rPr lang="en-US" sz="226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6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ou</a:t>
            </a:r>
            <a:r>
              <a:rPr lang="en-US" sz="226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6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ethniques</a:t>
            </a:r>
            <a:endParaRPr lang="en-US" sz="226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89980" lvl="1" indent="-244990" algn="l">
              <a:lnSpc>
                <a:spcPts val="3631"/>
              </a:lnSpc>
              <a:buFont typeface="Arial"/>
              <a:buChar char="•"/>
            </a:pPr>
            <a:r>
              <a:rPr lang="en-US" sz="2269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Données sur les infractions, </a:t>
            </a:r>
            <a:r>
              <a:rPr lang="en-US" sz="2269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condamnations</a:t>
            </a:r>
            <a:r>
              <a:rPr lang="en-US" sz="2269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69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ou</a:t>
            </a:r>
            <a:r>
              <a:rPr lang="en-US" sz="2269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69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mesures</a:t>
            </a:r>
            <a:r>
              <a:rPr lang="en-US" sz="2269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</a:t>
            </a:r>
            <a:r>
              <a:rPr lang="en-US" sz="2269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sécurité</a:t>
            </a:r>
            <a:endParaRPr lang="en-US" sz="2269" spc="21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850354" y="2088825"/>
            <a:ext cx="4600822" cy="83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7"/>
              </a:lnSpc>
            </a:pPr>
            <a:r>
              <a:rPr lang="en-US" sz="2819" b="1" spc="-56">
                <a:solidFill>
                  <a:srgbClr val="0022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Données  personnelles perçues comme sensible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210662" y="2088825"/>
            <a:ext cx="4045999" cy="83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7"/>
              </a:lnSpc>
            </a:pPr>
            <a:r>
              <a:rPr lang="en-US" sz="2819" b="1" spc="-56">
                <a:solidFill>
                  <a:srgbClr val="0022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Données  personnelles sensible (Loi)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772525" cy="1312616"/>
            <a:chOff x="0" y="0"/>
            <a:chExt cx="2310459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0459" cy="345710"/>
            </a:xfrm>
            <a:custGeom>
              <a:avLst/>
              <a:gdLst/>
              <a:ahLst/>
              <a:cxnLst/>
              <a:rect l="l" t="t" r="r" b="b"/>
              <a:pathLst>
                <a:path w="2310459" h="345710">
                  <a:moveTo>
                    <a:pt x="0" y="0"/>
                  </a:moveTo>
                  <a:lnTo>
                    <a:pt x="2310459" y="0"/>
                  </a:lnTo>
                  <a:lnTo>
                    <a:pt x="2310459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0459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763000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12292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58024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6405557" y="1441000"/>
            <a:ext cx="785761" cy="78576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127A"/>
            </a:solidFill>
            <a:ln w="19050" cap="sq">
              <a:solidFill>
                <a:srgbClr val="00225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29808" y="6282114"/>
            <a:ext cx="785761" cy="78576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127A"/>
            </a:solidFill>
            <a:ln w="19050" cap="sq">
              <a:solidFill>
                <a:srgbClr val="00225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370907" y="1441000"/>
            <a:ext cx="785761" cy="78576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127A"/>
            </a:solidFill>
            <a:ln w="19050" cap="sq">
              <a:solidFill>
                <a:srgbClr val="00225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393796" y="6282114"/>
            <a:ext cx="785761" cy="78576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127A"/>
            </a:solidFill>
            <a:ln w="19050" cap="sq">
              <a:solidFill>
                <a:srgbClr val="00225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646027" y="5979286"/>
            <a:ext cx="12545500" cy="0"/>
          </a:xfrm>
          <a:prstGeom prst="line">
            <a:avLst/>
          </a:prstGeom>
          <a:ln w="9525" cap="flat">
            <a:solidFill>
              <a:srgbClr val="00225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4783788" y="1465194"/>
            <a:ext cx="0" cy="8141169"/>
          </a:xfrm>
          <a:prstGeom prst="line">
            <a:avLst/>
          </a:prstGeom>
          <a:ln w="9525" cap="flat">
            <a:solidFill>
              <a:srgbClr val="00225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flipV="1">
            <a:off x="9235443" y="1582571"/>
            <a:ext cx="0" cy="8141169"/>
          </a:xfrm>
          <a:prstGeom prst="line">
            <a:avLst/>
          </a:prstGeom>
          <a:ln w="9525" cap="flat">
            <a:solidFill>
              <a:srgbClr val="00225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10900505" y="1441000"/>
            <a:ext cx="785761" cy="785761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127A"/>
            </a:solidFill>
            <a:ln w="19050" cap="sq">
              <a:solidFill>
                <a:srgbClr val="00225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888745" y="6282114"/>
            <a:ext cx="785761" cy="785761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127A"/>
            </a:solidFill>
            <a:ln w="19050" cap="sq">
              <a:solidFill>
                <a:srgbClr val="00225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5140975" y="5979286"/>
            <a:ext cx="8519013" cy="0"/>
          </a:xfrm>
          <a:prstGeom prst="line">
            <a:avLst/>
          </a:prstGeom>
          <a:ln w="9525" cap="flat">
            <a:solidFill>
              <a:srgbClr val="00225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3659988" y="4262192"/>
            <a:ext cx="4256907" cy="3147828"/>
          </a:xfrm>
          <a:custGeom>
            <a:avLst/>
            <a:gdLst/>
            <a:ahLst/>
            <a:cxnLst/>
            <a:rect l="l" t="t" r="r" b="b"/>
            <a:pathLst>
              <a:path w="4256907" h="3147828">
                <a:moveTo>
                  <a:pt x="0" y="0"/>
                </a:moveTo>
                <a:lnTo>
                  <a:pt x="4256907" y="0"/>
                </a:lnTo>
                <a:lnTo>
                  <a:pt x="4256907" y="3147828"/>
                </a:lnTo>
                <a:lnTo>
                  <a:pt x="0" y="31478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769852" y="370368"/>
            <a:ext cx="7232822" cy="58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1"/>
              </a:lnSpc>
            </a:pPr>
            <a:r>
              <a:rPr lang="en-US" sz="3899" b="1" spc="-7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 principes clés du RGPD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90567" y="3352621"/>
            <a:ext cx="3264244" cy="251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Consentement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(libre,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spécifique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univoque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et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defini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dans la durée).</a:t>
            </a:r>
          </a:p>
          <a:p>
            <a:pPr algn="l">
              <a:lnSpc>
                <a:spcPts val="2239"/>
              </a:lnSpc>
            </a:pPr>
            <a:endParaRPr lang="en-US" sz="1599" spc="14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Autres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bases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juridiques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:</a:t>
            </a:r>
          </a:p>
          <a:p>
            <a:pPr algn="l">
              <a:lnSpc>
                <a:spcPts val="2239"/>
              </a:lnSpc>
            </a:pP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contrat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obligations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légales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intérêts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vitaux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mission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d’intérêt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public et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l’intérêt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légitime</a:t>
            </a:r>
            <a:endParaRPr lang="en-US" sz="1599" spc="14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5188615" y="3352621"/>
            <a:ext cx="3264244" cy="2235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Déterminée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,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légitime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et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explicite</a:t>
            </a:r>
            <a:endParaRPr lang="en-US" sz="1599" spc="14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Respectée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(pas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d’utilisation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à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d’autres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fins)</a:t>
            </a:r>
          </a:p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Détermine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la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pertience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des données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récoltées</a:t>
            </a:r>
            <a:endParaRPr lang="en-US" sz="1599" spc="14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Permet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fixer la durée de conservation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12615" y="8039100"/>
            <a:ext cx="3264244" cy="1671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Les données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doivent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être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exactes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et tenues à jour.</a:t>
            </a:r>
          </a:p>
          <a:p>
            <a:pPr algn="l">
              <a:lnSpc>
                <a:spcPts val="2239"/>
              </a:lnSpc>
            </a:pPr>
            <a:endParaRPr lang="en-US" sz="1599" spc="14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Les données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inexactes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doivent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être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rectifiées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ou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effacées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161911" y="8196417"/>
            <a:ext cx="3264244" cy="138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Le stockage des données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personnelles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doit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être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limitées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dans le temps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compte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tenu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la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finalité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pour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laquelle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elles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ont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été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collectées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et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traitées</a:t>
            </a:r>
            <a:endParaRPr lang="en-US" sz="1599" spc="14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317699" y="1440119"/>
            <a:ext cx="854075" cy="616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1"/>
              </a:lnSpc>
            </a:pPr>
            <a:r>
              <a:rPr lang="en-US" sz="2950" b="1" spc="27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1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371399" y="1440119"/>
            <a:ext cx="854075" cy="616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1"/>
              </a:lnSpc>
            </a:pPr>
            <a:r>
              <a:rPr lang="en-US" sz="2950" b="1" spc="27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2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395651" y="6281233"/>
            <a:ext cx="854075" cy="616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1"/>
              </a:lnSpc>
            </a:pPr>
            <a:r>
              <a:rPr lang="en-US" sz="2950" b="1" spc="27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4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359639" y="6273876"/>
            <a:ext cx="854075" cy="616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1"/>
              </a:lnSpc>
            </a:pPr>
            <a:r>
              <a:rPr lang="en-US" sz="2950" b="1" spc="27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04135" y="2498789"/>
            <a:ext cx="2881204" cy="710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2"/>
              </a:lnSpc>
            </a:pPr>
            <a:r>
              <a:rPr lang="en-US" sz="2400" spc="-48">
                <a:solidFill>
                  <a:srgbClr val="0022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Légalité, loyauté et transparence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054221" y="2613100"/>
            <a:ext cx="3488432" cy="358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32"/>
              </a:lnSpc>
            </a:pPr>
            <a:r>
              <a:rPr lang="en-US" sz="2400" b="1" spc="-48">
                <a:solidFill>
                  <a:srgbClr val="0022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Limitation des finalités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15029" y="7416128"/>
            <a:ext cx="3215320" cy="358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32"/>
              </a:lnSpc>
            </a:pPr>
            <a:r>
              <a:rPr lang="en-US" sz="2400" b="1" spc="-48">
                <a:solidFill>
                  <a:srgbClr val="0022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Exactitude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219823" y="7323307"/>
            <a:ext cx="3133707" cy="720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32"/>
              </a:lnSpc>
            </a:pPr>
            <a:r>
              <a:rPr lang="en-US" sz="2400" b="1" spc="-48" dirty="0">
                <a:solidFill>
                  <a:srgbClr val="0022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Limitation de la conservation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773358" y="3495507"/>
            <a:ext cx="3264244" cy="1378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L’organsiation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ne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peut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traiter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QUE les données à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caractère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personnel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nécessaires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et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proportionnées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à la lumière des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objectifs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envisagé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656860" y="8039100"/>
            <a:ext cx="3534667" cy="1671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Le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traitement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des données doit se faire de manière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sécurisée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 Il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s’agit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mettre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en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place des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mesures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protections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appropriées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pour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garantir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la protection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adéquate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des </a:t>
            </a:r>
            <a:r>
              <a:rPr lang="en-US" sz="1599" spc="14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personnes</a:t>
            </a:r>
            <a:r>
              <a:rPr lang="en-US" sz="1599" spc="14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866348" y="1440119"/>
            <a:ext cx="854075" cy="616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1"/>
              </a:lnSpc>
            </a:pPr>
            <a:r>
              <a:rPr lang="en-US" sz="2950" b="1" spc="27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3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854588" y="6273876"/>
            <a:ext cx="854075" cy="616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1"/>
              </a:lnSpc>
            </a:pPr>
            <a:r>
              <a:rPr lang="en-US" sz="2950" b="1" spc="27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6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549169" y="2527386"/>
            <a:ext cx="3488432" cy="710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32"/>
              </a:lnSpc>
            </a:pPr>
            <a:r>
              <a:rPr lang="en-US" sz="2400" b="1" spc="-48">
                <a:solidFill>
                  <a:srgbClr val="0022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Minimisation des données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714772" y="7454228"/>
            <a:ext cx="3133707" cy="358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32"/>
              </a:lnSpc>
            </a:pPr>
            <a:r>
              <a:rPr lang="en-US" sz="2400" b="1" spc="-48">
                <a:solidFill>
                  <a:srgbClr val="0022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Sécurité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772525" cy="1312616"/>
            <a:chOff x="0" y="0"/>
            <a:chExt cx="2310459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0459" cy="345710"/>
            </a:xfrm>
            <a:custGeom>
              <a:avLst/>
              <a:gdLst/>
              <a:ahLst/>
              <a:cxnLst/>
              <a:rect l="l" t="t" r="r" b="b"/>
              <a:pathLst>
                <a:path w="2310459" h="345710">
                  <a:moveTo>
                    <a:pt x="0" y="0"/>
                  </a:moveTo>
                  <a:lnTo>
                    <a:pt x="2310459" y="0"/>
                  </a:lnTo>
                  <a:lnTo>
                    <a:pt x="2310459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0459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763000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12292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58024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694993" y="2214390"/>
            <a:ext cx="274561" cy="27456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42689" y="3727037"/>
            <a:ext cx="274561" cy="27456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42689" y="4675842"/>
            <a:ext cx="274561" cy="27456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0783091" y="5738356"/>
            <a:ext cx="6064802" cy="4035850"/>
          </a:xfrm>
          <a:custGeom>
            <a:avLst/>
            <a:gdLst/>
            <a:ahLst/>
            <a:cxnLst/>
            <a:rect l="l" t="t" r="r" b="b"/>
            <a:pathLst>
              <a:path w="6064802" h="4035850">
                <a:moveTo>
                  <a:pt x="0" y="0"/>
                </a:moveTo>
                <a:lnTo>
                  <a:pt x="6064803" y="0"/>
                </a:lnTo>
                <a:lnTo>
                  <a:pt x="6064803" y="4035850"/>
                </a:lnTo>
                <a:lnTo>
                  <a:pt x="0" y="4035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440107" y="2128665"/>
            <a:ext cx="15819193" cy="3660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9"/>
              </a:lnSpc>
            </a:pP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Un opération ou un 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ensemble 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d’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ér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ations, portant sur des données personnelles, quel que soit le procédé utilisé. </a:t>
            </a:r>
          </a:p>
          <a:p>
            <a:pPr algn="l">
              <a:lnSpc>
                <a:spcPts val="3679"/>
              </a:lnSpc>
            </a:pPr>
            <a:endParaRPr lang="en-US" sz="2299" spc="2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679"/>
              </a:lnSpc>
            </a:pP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Un traitement doit av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oir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un objectif 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qui doit être légal et légitime au reg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rd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v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ot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a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ctiv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it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é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</a:t>
            </a:r>
          </a:p>
          <a:p>
            <a:pPr algn="l">
              <a:lnSpc>
                <a:spcPts val="3679"/>
              </a:lnSpc>
            </a:pPr>
            <a:endParaRPr lang="en-US" sz="2299" spc="2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679"/>
              </a:lnSpc>
            </a:pP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as 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néce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sa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ir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em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nt informatisé : les fichiers papiers sont également concernés et d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oi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ve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n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t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êtr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p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otég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é 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dans 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le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mêm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condi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t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on</a:t>
            </a:r>
            <a:r>
              <a:rPr lang="en-US" sz="2299" u="none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s</a:t>
            </a:r>
            <a:r>
              <a:rPr lang="en-US" sz="2299" spc="2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.</a:t>
            </a:r>
          </a:p>
          <a:p>
            <a:pPr algn="l">
              <a:lnSpc>
                <a:spcPts val="3360"/>
              </a:lnSpc>
            </a:pPr>
            <a:endParaRPr lang="en-US" sz="2299" spc="2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42689" y="98905"/>
            <a:ext cx="7232822" cy="1162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1"/>
              </a:lnSpc>
            </a:pPr>
            <a:r>
              <a:rPr lang="en-US" sz="3899" b="1" spc="-7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Qu’est-ce qu’un traitement de données personnelles ?</a:t>
            </a: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908A6AE9-E9D1-010F-4FA1-9FFBC3443949}"/>
              </a:ext>
            </a:extLst>
          </p:cNvPr>
          <p:cNvSpPr txBox="1"/>
          <p:nvPr/>
        </p:nvSpPr>
        <p:spPr>
          <a:xfrm>
            <a:off x="1440106" y="6165983"/>
            <a:ext cx="7322893" cy="3647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4990" lvl="1" algn="l">
              <a:lnSpc>
                <a:spcPts val="3631"/>
              </a:lnSpc>
            </a:pPr>
            <a:r>
              <a:rPr lang="en-US" sz="2269" b="1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Exemples</a:t>
            </a:r>
            <a:r>
              <a:rPr lang="en-US" sz="2269" b="1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:</a:t>
            </a:r>
          </a:p>
          <a:p>
            <a:pPr marL="489980" lvl="1" indent="-244990" algn="l">
              <a:lnSpc>
                <a:spcPts val="3631"/>
              </a:lnSpc>
              <a:buFont typeface="Arial"/>
              <a:buChar char="•"/>
            </a:pPr>
            <a:r>
              <a:rPr lang="en-US" sz="226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Inscription à </a:t>
            </a:r>
            <a:r>
              <a:rPr lang="en-US" sz="226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une</a:t>
            </a:r>
            <a:r>
              <a:rPr lang="en-US" sz="226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newsletter</a:t>
            </a:r>
          </a:p>
          <a:p>
            <a:pPr marL="489980" lvl="1" indent="-244990" algn="l">
              <a:lnSpc>
                <a:spcPts val="3631"/>
              </a:lnSpc>
              <a:buFont typeface="Arial"/>
              <a:buChar char="•"/>
            </a:pPr>
            <a:r>
              <a:rPr lang="en-US" sz="226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Fichier</a:t>
            </a:r>
            <a:r>
              <a:rPr lang="en-US" sz="226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avec les </a:t>
            </a:r>
            <a:r>
              <a:rPr lang="en-US" sz="226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coordonnées</a:t>
            </a:r>
            <a:r>
              <a:rPr lang="en-US" sz="226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</a:t>
            </a:r>
            <a:r>
              <a:rPr lang="en-US" sz="226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partenaires</a:t>
            </a:r>
            <a:endParaRPr lang="en-US" sz="226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89980" lvl="1" indent="-244990" algn="l">
              <a:lnSpc>
                <a:spcPts val="3631"/>
              </a:lnSpc>
              <a:buFont typeface="Arial"/>
              <a:buChar char="•"/>
            </a:pPr>
            <a:r>
              <a:rPr lang="en-US" sz="226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Base de données spectacles</a:t>
            </a:r>
          </a:p>
          <a:p>
            <a:pPr marL="489980" lvl="1" indent="-244990" algn="l">
              <a:lnSpc>
                <a:spcPts val="3631"/>
              </a:lnSpc>
              <a:buFont typeface="Arial"/>
              <a:buChar char="•"/>
            </a:pPr>
            <a:r>
              <a:rPr lang="en-US" sz="226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Gestion du personnel</a:t>
            </a:r>
          </a:p>
          <a:p>
            <a:pPr marL="489980" lvl="1" indent="-244990" algn="l">
              <a:lnSpc>
                <a:spcPts val="3631"/>
              </a:lnSpc>
              <a:buFont typeface="Arial"/>
              <a:buChar char="•"/>
            </a:pPr>
            <a:r>
              <a:rPr lang="en-US" sz="226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Données de reservations à un </a:t>
            </a:r>
            <a:r>
              <a:rPr lang="en-US" sz="226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événement</a:t>
            </a:r>
            <a:r>
              <a:rPr lang="en-US" sz="226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</a:p>
          <a:p>
            <a:pPr marL="489980" lvl="1" indent="-244990" algn="l">
              <a:lnSpc>
                <a:spcPts val="3631"/>
              </a:lnSpc>
              <a:buFont typeface="Arial"/>
              <a:buChar char="•"/>
            </a:pPr>
            <a:r>
              <a:rPr lang="en-US" sz="226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Etc.</a:t>
            </a:r>
          </a:p>
          <a:p>
            <a:pPr marL="489980" lvl="1" indent="-244990" algn="l">
              <a:lnSpc>
                <a:spcPts val="3631"/>
              </a:lnSpc>
              <a:buFont typeface="Arial"/>
              <a:buChar char="•"/>
            </a:pPr>
            <a:endParaRPr lang="en-US" sz="2269" spc="21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772525" cy="1312616"/>
            <a:chOff x="0" y="0"/>
            <a:chExt cx="2310459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0459" cy="345710"/>
            </a:xfrm>
            <a:custGeom>
              <a:avLst/>
              <a:gdLst/>
              <a:ahLst/>
              <a:cxnLst/>
              <a:rect l="l" t="t" r="r" b="b"/>
              <a:pathLst>
                <a:path w="2310459" h="345710">
                  <a:moveTo>
                    <a:pt x="0" y="0"/>
                  </a:moveTo>
                  <a:lnTo>
                    <a:pt x="2310459" y="0"/>
                  </a:lnTo>
                  <a:lnTo>
                    <a:pt x="2310459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6312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0459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763000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12292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58024" y="0"/>
            <a:ext cx="3229976" cy="1312616"/>
          </a:xfrm>
          <a:custGeom>
            <a:avLst/>
            <a:gdLst/>
            <a:ahLst/>
            <a:cxnLst/>
            <a:rect l="l" t="t" r="r" b="b"/>
            <a:pathLst>
              <a:path w="3229976" h="1312616">
                <a:moveTo>
                  <a:pt x="0" y="0"/>
                </a:moveTo>
                <a:lnTo>
                  <a:pt x="3229976" y="0"/>
                </a:lnTo>
                <a:lnTo>
                  <a:pt x="3229976" y="1312616"/>
                </a:lnTo>
                <a:lnTo>
                  <a:pt x="0" y="131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421463" y="2993007"/>
            <a:ext cx="915323" cy="80965"/>
            <a:chOff x="0" y="0"/>
            <a:chExt cx="241073" cy="213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1073" cy="21324"/>
            </a:xfrm>
            <a:custGeom>
              <a:avLst/>
              <a:gdLst/>
              <a:ahLst/>
              <a:cxnLst/>
              <a:rect l="l" t="t" r="r" b="b"/>
              <a:pathLst>
                <a:path w="241073" h="21324">
                  <a:moveTo>
                    <a:pt x="0" y="0"/>
                  </a:moveTo>
                  <a:lnTo>
                    <a:pt x="241073" y="0"/>
                  </a:lnTo>
                  <a:lnTo>
                    <a:pt x="241073" y="21324"/>
                  </a:lnTo>
                  <a:lnTo>
                    <a:pt x="0" y="21324"/>
                  </a:lnTo>
                  <a:close/>
                </a:path>
              </a:pathLst>
            </a:custGeom>
            <a:solidFill>
              <a:srgbClr val="00225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41073" cy="5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113055" y="3031107"/>
            <a:ext cx="915323" cy="80965"/>
            <a:chOff x="0" y="0"/>
            <a:chExt cx="241073" cy="2132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1073" cy="21324"/>
            </a:xfrm>
            <a:custGeom>
              <a:avLst/>
              <a:gdLst/>
              <a:ahLst/>
              <a:cxnLst/>
              <a:rect l="l" t="t" r="r" b="b"/>
              <a:pathLst>
                <a:path w="241073" h="21324">
                  <a:moveTo>
                    <a:pt x="0" y="0"/>
                  </a:moveTo>
                  <a:lnTo>
                    <a:pt x="241073" y="0"/>
                  </a:lnTo>
                  <a:lnTo>
                    <a:pt x="241073" y="21324"/>
                  </a:lnTo>
                  <a:lnTo>
                    <a:pt x="0" y="21324"/>
                  </a:lnTo>
                  <a:close/>
                </a:path>
              </a:pathLst>
            </a:custGeom>
            <a:solidFill>
              <a:srgbClr val="00225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41073" cy="5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530342" y="3285900"/>
            <a:ext cx="915323" cy="80965"/>
            <a:chOff x="0" y="0"/>
            <a:chExt cx="241073" cy="2132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1073" cy="21324"/>
            </a:xfrm>
            <a:custGeom>
              <a:avLst/>
              <a:gdLst/>
              <a:ahLst/>
              <a:cxnLst/>
              <a:rect l="l" t="t" r="r" b="b"/>
              <a:pathLst>
                <a:path w="241073" h="21324">
                  <a:moveTo>
                    <a:pt x="0" y="0"/>
                  </a:moveTo>
                  <a:lnTo>
                    <a:pt x="241073" y="0"/>
                  </a:lnTo>
                  <a:lnTo>
                    <a:pt x="241073" y="21324"/>
                  </a:lnTo>
                  <a:lnTo>
                    <a:pt x="0" y="21324"/>
                  </a:lnTo>
                  <a:close/>
                </a:path>
              </a:pathLst>
            </a:custGeom>
            <a:solidFill>
              <a:srgbClr val="00225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41073" cy="5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773406" y="3102702"/>
            <a:ext cx="915323" cy="80965"/>
            <a:chOff x="0" y="0"/>
            <a:chExt cx="241073" cy="2132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1073" cy="21324"/>
            </a:xfrm>
            <a:custGeom>
              <a:avLst/>
              <a:gdLst/>
              <a:ahLst/>
              <a:cxnLst/>
              <a:rect l="l" t="t" r="r" b="b"/>
              <a:pathLst>
                <a:path w="241073" h="21324">
                  <a:moveTo>
                    <a:pt x="0" y="0"/>
                  </a:moveTo>
                  <a:lnTo>
                    <a:pt x="241073" y="0"/>
                  </a:lnTo>
                  <a:lnTo>
                    <a:pt x="241073" y="21324"/>
                  </a:lnTo>
                  <a:lnTo>
                    <a:pt x="0" y="21324"/>
                  </a:lnTo>
                  <a:close/>
                </a:path>
              </a:pathLst>
            </a:custGeom>
            <a:solidFill>
              <a:srgbClr val="00225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41073" cy="5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71393" y="4520615"/>
            <a:ext cx="915323" cy="80965"/>
            <a:chOff x="0" y="0"/>
            <a:chExt cx="241073" cy="2132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41073" cy="21324"/>
            </a:xfrm>
            <a:custGeom>
              <a:avLst/>
              <a:gdLst/>
              <a:ahLst/>
              <a:cxnLst/>
              <a:rect l="l" t="t" r="r" b="b"/>
              <a:pathLst>
                <a:path w="241073" h="21324">
                  <a:moveTo>
                    <a:pt x="0" y="0"/>
                  </a:moveTo>
                  <a:lnTo>
                    <a:pt x="241073" y="0"/>
                  </a:lnTo>
                  <a:lnTo>
                    <a:pt x="241073" y="21324"/>
                  </a:lnTo>
                  <a:lnTo>
                    <a:pt x="0" y="21324"/>
                  </a:lnTo>
                  <a:close/>
                </a:path>
              </a:pathLst>
            </a:custGeom>
            <a:solidFill>
              <a:srgbClr val="00225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41073" cy="5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062984" y="4558715"/>
            <a:ext cx="915323" cy="80965"/>
            <a:chOff x="0" y="0"/>
            <a:chExt cx="241073" cy="2132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41073" cy="21324"/>
            </a:xfrm>
            <a:custGeom>
              <a:avLst/>
              <a:gdLst/>
              <a:ahLst/>
              <a:cxnLst/>
              <a:rect l="l" t="t" r="r" b="b"/>
              <a:pathLst>
                <a:path w="241073" h="21324">
                  <a:moveTo>
                    <a:pt x="0" y="0"/>
                  </a:moveTo>
                  <a:lnTo>
                    <a:pt x="241073" y="0"/>
                  </a:lnTo>
                  <a:lnTo>
                    <a:pt x="241073" y="21324"/>
                  </a:lnTo>
                  <a:lnTo>
                    <a:pt x="0" y="21324"/>
                  </a:lnTo>
                  <a:close/>
                </a:path>
              </a:pathLst>
            </a:custGeom>
            <a:solidFill>
              <a:srgbClr val="00225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241073" cy="5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480272" y="4813507"/>
            <a:ext cx="915323" cy="80965"/>
            <a:chOff x="0" y="0"/>
            <a:chExt cx="241073" cy="2132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41073" cy="21324"/>
            </a:xfrm>
            <a:custGeom>
              <a:avLst/>
              <a:gdLst/>
              <a:ahLst/>
              <a:cxnLst/>
              <a:rect l="l" t="t" r="r" b="b"/>
              <a:pathLst>
                <a:path w="241073" h="21324">
                  <a:moveTo>
                    <a:pt x="0" y="0"/>
                  </a:moveTo>
                  <a:lnTo>
                    <a:pt x="241073" y="0"/>
                  </a:lnTo>
                  <a:lnTo>
                    <a:pt x="241073" y="21324"/>
                  </a:lnTo>
                  <a:lnTo>
                    <a:pt x="0" y="21324"/>
                  </a:lnTo>
                  <a:close/>
                </a:path>
              </a:pathLst>
            </a:custGeom>
            <a:solidFill>
              <a:srgbClr val="00225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241073" cy="5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723335" y="4630310"/>
            <a:ext cx="915323" cy="80965"/>
            <a:chOff x="0" y="0"/>
            <a:chExt cx="241073" cy="2132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41073" cy="21324"/>
            </a:xfrm>
            <a:custGeom>
              <a:avLst/>
              <a:gdLst/>
              <a:ahLst/>
              <a:cxnLst/>
              <a:rect l="l" t="t" r="r" b="b"/>
              <a:pathLst>
                <a:path w="241073" h="21324">
                  <a:moveTo>
                    <a:pt x="0" y="0"/>
                  </a:moveTo>
                  <a:lnTo>
                    <a:pt x="241073" y="0"/>
                  </a:lnTo>
                  <a:lnTo>
                    <a:pt x="241073" y="21324"/>
                  </a:lnTo>
                  <a:lnTo>
                    <a:pt x="0" y="21324"/>
                  </a:lnTo>
                  <a:close/>
                </a:path>
              </a:pathLst>
            </a:custGeom>
            <a:solidFill>
              <a:srgbClr val="00225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241073" cy="5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6070928" y="3285900"/>
            <a:ext cx="915323" cy="80965"/>
            <a:chOff x="0" y="0"/>
            <a:chExt cx="241073" cy="2132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41073" cy="21324"/>
            </a:xfrm>
            <a:custGeom>
              <a:avLst/>
              <a:gdLst/>
              <a:ahLst/>
              <a:cxnLst/>
              <a:rect l="l" t="t" r="r" b="b"/>
              <a:pathLst>
                <a:path w="241073" h="21324">
                  <a:moveTo>
                    <a:pt x="0" y="0"/>
                  </a:moveTo>
                  <a:lnTo>
                    <a:pt x="241073" y="0"/>
                  </a:lnTo>
                  <a:lnTo>
                    <a:pt x="241073" y="21324"/>
                  </a:lnTo>
                  <a:lnTo>
                    <a:pt x="0" y="21324"/>
                  </a:lnTo>
                  <a:close/>
                </a:path>
              </a:pathLst>
            </a:custGeom>
            <a:solidFill>
              <a:srgbClr val="00225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241073" cy="5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6020857" y="4813507"/>
            <a:ext cx="915323" cy="80965"/>
            <a:chOff x="0" y="0"/>
            <a:chExt cx="241073" cy="2132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41073" cy="21324"/>
            </a:xfrm>
            <a:custGeom>
              <a:avLst/>
              <a:gdLst/>
              <a:ahLst/>
              <a:cxnLst/>
              <a:rect l="l" t="t" r="r" b="b"/>
              <a:pathLst>
                <a:path w="241073" h="21324">
                  <a:moveTo>
                    <a:pt x="0" y="0"/>
                  </a:moveTo>
                  <a:lnTo>
                    <a:pt x="241073" y="0"/>
                  </a:lnTo>
                  <a:lnTo>
                    <a:pt x="241073" y="21324"/>
                  </a:lnTo>
                  <a:lnTo>
                    <a:pt x="0" y="21324"/>
                  </a:lnTo>
                  <a:close/>
                </a:path>
              </a:pathLst>
            </a:custGeom>
            <a:solidFill>
              <a:srgbClr val="002250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241073" cy="59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642689" y="5430828"/>
            <a:ext cx="5751665" cy="3827472"/>
          </a:xfrm>
          <a:custGeom>
            <a:avLst/>
            <a:gdLst/>
            <a:ahLst/>
            <a:cxnLst/>
            <a:rect l="l" t="t" r="r" b="b"/>
            <a:pathLst>
              <a:path w="5751665" h="3827472">
                <a:moveTo>
                  <a:pt x="0" y="0"/>
                </a:moveTo>
                <a:lnTo>
                  <a:pt x="5751665" y="0"/>
                </a:lnTo>
                <a:lnTo>
                  <a:pt x="5751665" y="3827472"/>
                </a:lnTo>
                <a:lnTo>
                  <a:pt x="0" y="38274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13267263" y="9756873"/>
            <a:ext cx="4710263" cy="2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57"/>
              </a:lnSpc>
            </a:pPr>
            <a:r>
              <a:rPr lang="en-US" sz="1309" b="1" spc="12">
                <a:solidFill>
                  <a:srgbClr val="002250"/>
                </a:solidFill>
                <a:latin typeface="Gotham Bold"/>
                <a:ea typeface="Gotham Bold"/>
                <a:cs typeface="Gotham Bold"/>
                <a:sym typeface="Gotham Bold"/>
              </a:rPr>
              <a:t>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42689" y="98905"/>
            <a:ext cx="7232822" cy="1182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1"/>
              </a:lnSpc>
            </a:pPr>
            <a:r>
              <a:rPr lang="en-US" sz="3899" b="1" spc="-77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Droits des </a:t>
            </a:r>
            <a:r>
              <a:rPr lang="en-US" sz="3899" b="1" spc="-77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personnes</a:t>
            </a:r>
            <a:r>
              <a:rPr lang="en-US" sz="3899" b="1" spc="-77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3899" b="1" spc="-77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concernées</a:t>
            </a:r>
            <a:endParaRPr lang="en-US" sz="3899" b="1" spc="-77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608371" y="2492733"/>
            <a:ext cx="2541507" cy="3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9"/>
              </a:lnSpc>
            </a:pPr>
            <a:r>
              <a:rPr lang="en-US" sz="1999" b="1" spc="-39">
                <a:solidFill>
                  <a:srgbClr val="0022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Droit d’être informé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187096" y="2530833"/>
            <a:ext cx="2767241" cy="3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59"/>
              </a:lnSpc>
            </a:pPr>
            <a:r>
              <a:rPr lang="en-US" sz="1999" b="1" spc="-39">
                <a:solidFill>
                  <a:srgbClr val="0022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Droit d’accès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992562" y="2642911"/>
            <a:ext cx="2706036" cy="3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59"/>
              </a:lnSpc>
            </a:pPr>
            <a:r>
              <a:rPr lang="en-US" sz="1999" b="1" spc="-39">
                <a:solidFill>
                  <a:srgbClr val="0022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Droit de rectification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736823" y="2530833"/>
            <a:ext cx="2502361" cy="595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59"/>
              </a:lnSpc>
            </a:pPr>
            <a:r>
              <a:rPr lang="en-US" sz="1999" b="1" spc="-39">
                <a:solidFill>
                  <a:srgbClr val="0022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Droit à l’effacement / Droit à l’oubli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58301" y="4020341"/>
            <a:ext cx="2541507" cy="3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9"/>
              </a:lnSpc>
            </a:pPr>
            <a:r>
              <a:rPr lang="en-US" sz="1999" b="1" spc="-39">
                <a:solidFill>
                  <a:srgbClr val="0022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Droit à la limitation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137025" y="4058441"/>
            <a:ext cx="2767241" cy="3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59"/>
              </a:lnSpc>
            </a:pPr>
            <a:r>
              <a:rPr lang="en-US" sz="1999" b="1" spc="-39">
                <a:solidFill>
                  <a:srgbClr val="0022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Droit à la portabilité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942491" y="4170519"/>
            <a:ext cx="2477011" cy="3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59"/>
              </a:lnSpc>
            </a:pPr>
            <a:r>
              <a:rPr lang="en-US" sz="1999" b="1" spc="-39">
                <a:solidFill>
                  <a:srgbClr val="0022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Droit d’opposition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686753" y="4058441"/>
            <a:ext cx="2502361" cy="595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59"/>
              </a:lnSpc>
            </a:pPr>
            <a:r>
              <a:rPr lang="en-US" sz="1999" b="1" spc="-39">
                <a:solidFill>
                  <a:srgbClr val="0022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Décision automatisée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5142268" y="2530833"/>
            <a:ext cx="263750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9"/>
              </a:lnSpc>
            </a:pPr>
            <a:r>
              <a:rPr lang="en-US" sz="1999" b="1" spc="-39" dirty="0" err="1">
                <a:solidFill>
                  <a:srgbClr val="0022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Consentement</a:t>
            </a:r>
            <a:r>
              <a:rPr lang="en-US" sz="1999" b="1" spc="-39" dirty="0">
                <a:solidFill>
                  <a:srgbClr val="0022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/</a:t>
            </a:r>
          </a:p>
          <a:p>
            <a:pPr marL="0" lvl="0" indent="0" algn="ctr">
              <a:lnSpc>
                <a:spcPts val="2359"/>
              </a:lnSpc>
            </a:pPr>
            <a:r>
              <a:rPr lang="en-US" sz="1999" b="1" spc="-39" dirty="0">
                <a:solidFill>
                  <a:srgbClr val="0022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fin du </a:t>
            </a:r>
            <a:r>
              <a:rPr lang="en-US" sz="1999" b="1" spc="-39" dirty="0" err="1">
                <a:solidFill>
                  <a:srgbClr val="0022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consentement</a:t>
            </a:r>
            <a:endParaRPr lang="en-US" sz="1999" b="1" spc="-39" dirty="0">
              <a:solidFill>
                <a:srgbClr val="00225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5227338" y="4353716"/>
            <a:ext cx="2502361" cy="3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59"/>
              </a:lnSpc>
            </a:pPr>
            <a:r>
              <a:rPr lang="en-US" sz="1999" b="1" spc="-39">
                <a:solidFill>
                  <a:srgbClr val="00225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Droit au recours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723334" y="5732672"/>
            <a:ext cx="8040665" cy="2724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89980" lvl="1" indent="-244990" algn="l">
              <a:lnSpc>
                <a:spcPts val="3631"/>
              </a:lnSpc>
              <a:buFont typeface="Arial"/>
              <a:buChar char="•"/>
            </a:pPr>
            <a:r>
              <a:rPr lang="en-US" sz="226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Responsable</a:t>
            </a:r>
            <a:r>
              <a:rPr lang="en-US" sz="226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de </a:t>
            </a:r>
            <a:r>
              <a:rPr lang="en-US" sz="226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traitement</a:t>
            </a:r>
            <a:r>
              <a:rPr lang="en-US" sz="226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/ DPO</a:t>
            </a:r>
          </a:p>
          <a:p>
            <a:pPr algn="l">
              <a:lnSpc>
                <a:spcPts val="3631"/>
              </a:lnSpc>
            </a:pPr>
            <a:r>
              <a:rPr lang="en-US" sz="226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Politique de gestion des données </a:t>
            </a:r>
            <a:r>
              <a:rPr lang="en-US" sz="226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personnelles</a:t>
            </a:r>
            <a:r>
              <a:rPr lang="en-US" sz="226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69" spc="20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obligatoire</a:t>
            </a:r>
            <a:r>
              <a:rPr lang="en-US" sz="226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 sur les sites web.</a:t>
            </a:r>
          </a:p>
          <a:p>
            <a:pPr algn="l">
              <a:lnSpc>
                <a:spcPts val="3631"/>
              </a:lnSpc>
            </a:pPr>
            <a:endParaRPr lang="en-US" sz="2269" spc="20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89980" lvl="1" indent="-244990" algn="l">
              <a:lnSpc>
                <a:spcPts val="3631"/>
              </a:lnSpc>
              <a:buFont typeface="Arial"/>
              <a:buChar char="•"/>
            </a:pPr>
            <a:r>
              <a:rPr lang="en-US" sz="2269" spc="20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Autorité de Protection des données</a:t>
            </a:r>
          </a:p>
          <a:p>
            <a:pPr algn="l">
              <a:lnSpc>
                <a:spcPts val="3631"/>
              </a:lnSpc>
            </a:pPr>
            <a:r>
              <a:rPr lang="en-US" sz="2269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https://</a:t>
            </a:r>
            <a:r>
              <a:rPr lang="en-US" sz="2269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www.autoriteprotectiondonnees.be</a:t>
            </a:r>
            <a:r>
              <a:rPr lang="en-US" sz="2269" spc="21" dirty="0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/</a:t>
            </a:r>
            <a:r>
              <a:rPr lang="en-US" sz="2269" spc="21" dirty="0" err="1">
                <a:solidFill>
                  <a:srgbClr val="002250"/>
                </a:solidFill>
                <a:latin typeface="Gotham"/>
                <a:ea typeface="Gotham"/>
                <a:cs typeface="Gotham"/>
                <a:sym typeface="Gotham"/>
              </a:rPr>
              <a:t>citoyen</a:t>
            </a:r>
            <a:endParaRPr lang="en-US" sz="2269" spc="21" dirty="0">
              <a:solidFill>
                <a:srgbClr val="00225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1505</Words>
  <Application>Microsoft Office PowerPoint</Application>
  <PresentationFormat>Personnalisé</PresentationFormat>
  <Paragraphs>175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Open Sans Bold</vt:lpstr>
      <vt:lpstr>League Spartan</vt:lpstr>
      <vt:lpstr>Open Sans</vt:lpstr>
      <vt:lpstr>Calibri</vt:lpstr>
      <vt:lpstr>Arial</vt:lpstr>
      <vt:lpstr>Gotham</vt:lpstr>
      <vt:lpstr>Gotham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Entreprise Agence Marketing  Professionnel Infographie Illustration Photos Moderne Formes Bleu Rose</dc:title>
  <cp:lastModifiedBy>Alain Berth</cp:lastModifiedBy>
  <cp:revision>8</cp:revision>
  <dcterms:created xsi:type="dcterms:W3CDTF">2006-08-16T00:00:00Z</dcterms:created>
  <dcterms:modified xsi:type="dcterms:W3CDTF">2025-09-26T09:47:40Z</dcterms:modified>
  <dc:identifier>DAGzO-BBNKs</dc:identifier>
</cp:coreProperties>
</file>